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handoutMasterIdLst>
    <p:handoutMasterId r:id="rId52"/>
  </p:handoutMasterIdLst>
  <p:sldIdLst>
    <p:sldId id="265" r:id="rId2"/>
    <p:sldId id="308" r:id="rId3"/>
    <p:sldId id="336" r:id="rId4"/>
    <p:sldId id="338" r:id="rId5"/>
    <p:sldId id="339" r:id="rId6"/>
    <p:sldId id="340" r:id="rId7"/>
    <p:sldId id="342" r:id="rId8"/>
    <p:sldId id="341" r:id="rId9"/>
    <p:sldId id="343" r:id="rId10"/>
    <p:sldId id="344" r:id="rId11"/>
    <p:sldId id="346" r:id="rId12"/>
    <p:sldId id="347" r:id="rId13"/>
    <p:sldId id="348" r:id="rId14"/>
    <p:sldId id="349" r:id="rId15"/>
    <p:sldId id="350" r:id="rId16"/>
    <p:sldId id="351" r:id="rId17"/>
    <p:sldId id="352" r:id="rId18"/>
    <p:sldId id="353" r:id="rId19"/>
    <p:sldId id="354" r:id="rId20"/>
    <p:sldId id="355" r:id="rId21"/>
    <p:sldId id="356" r:id="rId22"/>
    <p:sldId id="357" r:id="rId23"/>
    <p:sldId id="358" r:id="rId24"/>
    <p:sldId id="359" r:id="rId25"/>
    <p:sldId id="360" r:id="rId26"/>
    <p:sldId id="362" r:id="rId27"/>
    <p:sldId id="361" r:id="rId28"/>
    <p:sldId id="363" r:id="rId29"/>
    <p:sldId id="364" r:id="rId30"/>
    <p:sldId id="366" r:id="rId31"/>
    <p:sldId id="367" r:id="rId32"/>
    <p:sldId id="369" r:id="rId33"/>
    <p:sldId id="368" r:id="rId34"/>
    <p:sldId id="370" r:id="rId35"/>
    <p:sldId id="371" r:id="rId36"/>
    <p:sldId id="372" r:id="rId37"/>
    <p:sldId id="373" r:id="rId38"/>
    <p:sldId id="374" r:id="rId39"/>
    <p:sldId id="376" r:id="rId40"/>
    <p:sldId id="377" r:id="rId41"/>
    <p:sldId id="375" r:id="rId42"/>
    <p:sldId id="378" r:id="rId43"/>
    <p:sldId id="383" r:id="rId44"/>
    <p:sldId id="379" r:id="rId45"/>
    <p:sldId id="380" r:id="rId46"/>
    <p:sldId id="384" r:id="rId47"/>
    <p:sldId id="381" r:id="rId48"/>
    <p:sldId id="331" r:id="rId49"/>
    <p:sldId id="311" r:id="rId5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D03DB"/>
    <a:srgbClr val="00E668"/>
    <a:srgbClr val="D7D200"/>
    <a:srgbClr val="FFFF00"/>
    <a:srgbClr val="FFFF01"/>
    <a:srgbClr val="CCCC00"/>
    <a:srgbClr val="FA30CF"/>
    <a:srgbClr val="86C686"/>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9822" autoAdjust="0"/>
  </p:normalViewPr>
  <p:slideViewPr>
    <p:cSldViewPr>
      <p:cViewPr>
        <p:scale>
          <a:sx n="70" d="100"/>
          <a:sy n="70" d="100"/>
        </p:scale>
        <p:origin x="-1374" y="-18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94AD2B85-410E-4737-93B6-DB6FF3AB3E14}" type="datetimeFigureOut">
              <a:rPr lang="en-US" smtClean="0"/>
              <a:t>11/13/2015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88126CAE-5997-46F9-B191-70B590FE61AC}" type="slidenum">
              <a:rPr lang="en-US" smtClean="0"/>
              <a:t>‹#›</a:t>
            </a:fld>
            <a:endParaRPr lang="en-US"/>
          </a:p>
        </p:txBody>
      </p:sp>
    </p:spTree>
    <p:extLst>
      <p:ext uri="{BB962C8B-B14F-4D97-AF65-F5344CB8AC3E}">
        <p14:creationId xmlns:p14="http://schemas.microsoft.com/office/powerpoint/2010/main" val="3924236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7929FA6-2747-4700-B521-4127E425396E}" type="datetimeFigureOut">
              <a:rPr lang="en-US" smtClean="0"/>
              <a:t>11/13/2015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72188C9-FA8C-4118-B814-DA537FDF6A7B}" type="slidenum">
              <a:rPr lang="en-US" smtClean="0"/>
              <a:t>‹#›</a:t>
            </a:fld>
            <a:endParaRPr lang="en-US"/>
          </a:p>
        </p:txBody>
      </p:sp>
    </p:spTree>
    <p:extLst>
      <p:ext uri="{BB962C8B-B14F-4D97-AF65-F5344CB8AC3E}">
        <p14:creationId xmlns:p14="http://schemas.microsoft.com/office/powerpoint/2010/main" val="3134193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13F4736-DA22-4FC9-AF52-3689C09CB04B}" type="datetimeFigureOut">
              <a:rPr lang="en-US" smtClean="0"/>
              <a:t>11/13/2015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70E314-E4E3-4A4C-89E1-583BEE1560EA}" type="slidenum">
              <a:rPr lang="en-US" smtClean="0"/>
              <a:t>‹#›</a:t>
            </a:fld>
            <a:endParaRPr lang="en-US"/>
          </a:p>
        </p:txBody>
      </p:sp>
    </p:spTree>
    <p:extLst>
      <p:ext uri="{BB962C8B-B14F-4D97-AF65-F5344CB8AC3E}">
        <p14:creationId xmlns:p14="http://schemas.microsoft.com/office/powerpoint/2010/main" val="3879392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3F4736-DA22-4FC9-AF52-3689C09CB04B}" type="datetimeFigureOut">
              <a:rPr lang="en-US" smtClean="0"/>
              <a:t>11/13/2015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70E314-E4E3-4A4C-89E1-583BEE1560EA}" type="slidenum">
              <a:rPr lang="en-US" smtClean="0"/>
              <a:t>‹#›</a:t>
            </a:fld>
            <a:endParaRPr lang="en-US"/>
          </a:p>
        </p:txBody>
      </p:sp>
    </p:spTree>
    <p:extLst>
      <p:ext uri="{BB962C8B-B14F-4D97-AF65-F5344CB8AC3E}">
        <p14:creationId xmlns:p14="http://schemas.microsoft.com/office/powerpoint/2010/main" val="1793153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3F4736-DA22-4FC9-AF52-3689C09CB04B}" type="datetimeFigureOut">
              <a:rPr lang="en-US" smtClean="0"/>
              <a:t>11/13/2015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70E314-E4E3-4A4C-89E1-583BEE1560EA}" type="slidenum">
              <a:rPr lang="en-US" smtClean="0"/>
              <a:t>‹#›</a:t>
            </a:fld>
            <a:endParaRPr lang="en-US"/>
          </a:p>
        </p:txBody>
      </p:sp>
    </p:spTree>
    <p:extLst>
      <p:ext uri="{BB962C8B-B14F-4D97-AF65-F5344CB8AC3E}">
        <p14:creationId xmlns:p14="http://schemas.microsoft.com/office/powerpoint/2010/main" val="867604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3F4736-DA22-4FC9-AF52-3689C09CB04B}" type="datetimeFigureOut">
              <a:rPr lang="en-US" smtClean="0"/>
              <a:t>11/13/2015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70E314-E4E3-4A4C-89E1-583BEE1560EA}" type="slidenum">
              <a:rPr lang="en-US" smtClean="0"/>
              <a:t>‹#›</a:t>
            </a:fld>
            <a:endParaRPr lang="en-US"/>
          </a:p>
        </p:txBody>
      </p:sp>
    </p:spTree>
    <p:extLst>
      <p:ext uri="{BB962C8B-B14F-4D97-AF65-F5344CB8AC3E}">
        <p14:creationId xmlns:p14="http://schemas.microsoft.com/office/powerpoint/2010/main" val="1887487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3F4736-DA22-4FC9-AF52-3689C09CB04B}" type="datetimeFigureOut">
              <a:rPr lang="en-US" smtClean="0"/>
              <a:t>11/13/2015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70E314-E4E3-4A4C-89E1-583BEE1560EA}" type="slidenum">
              <a:rPr lang="en-US" smtClean="0"/>
              <a:t>‹#›</a:t>
            </a:fld>
            <a:endParaRPr lang="en-US"/>
          </a:p>
        </p:txBody>
      </p:sp>
    </p:spTree>
    <p:extLst>
      <p:ext uri="{BB962C8B-B14F-4D97-AF65-F5344CB8AC3E}">
        <p14:creationId xmlns:p14="http://schemas.microsoft.com/office/powerpoint/2010/main" val="2038279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13F4736-DA22-4FC9-AF52-3689C09CB04B}" type="datetimeFigureOut">
              <a:rPr lang="en-US" smtClean="0"/>
              <a:t>11/13/2015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70E314-E4E3-4A4C-89E1-583BEE1560EA}" type="slidenum">
              <a:rPr lang="en-US" smtClean="0"/>
              <a:t>‹#›</a:t>
            </a:fld>
            <a:endParaRPr lang="en-US"/>
          </a:p>
        </p:txBody>
      </p:sp>
    </p:spTree>
    <p:extLst>
      <p:ext uri="{BB962C8B-B14F-4D97-AF65-F5344CB8AC3E}">
        <p14:creationId xmlns:p14="http://schemas.microsoft.com/office/powerpoint/2010/main" val="662405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13F4736-DA22-4FC9-AF52-3689C09CB04B}" type="datetimeFigureOut">
              <a:rPr lang="en-US" smtClean="0"/>
              <a:t>11/13/2015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70E314-E4E3-4A4C-89E1-583BEE1560EA}" type="slidenum">
              <a:rPr lang="en-US" smtClean="0"/>
              <a:t>‹#›</a:t>
            </a:fld>
            <a:endParaRPr lang="en-US"/>
          </a:p>
        </p:txBody>
      </p:sp>
    </p:spTree>
    <p:extLst>
      <p:ext uri="{BB962C8B-B14F-4D97-AF65-F5344CB8AC3E}">
        <p14:creationId xmlns:p14="http://schemas.microsoft.com/office/powerpoint/2010/main" val="1351485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13F4736-DA22-4FC9-AF52-3689C09CB04B}" type="datetimeFigureOut">
              <a:rPr lang="en-US" smtClean="0"/>
              <a:t>11/13/2015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70E314-E4E3-4A4C-89E1-583BEE1560EA}" type="slidenum">
              <a:rPr lang="en-US" smtClean="0"/>
              <a:t>‹#›</a:t>
            </a:fld>
            <a:endParaRPr lang="en-US"/>
          </a:p>
        </p:txBody>
      </p:sp>
    </p:spTree>
    <p:extLst>
      <p:ext uri="{BB962C8B-B14F-4D97-AF65-F5344CB8AC3E}">
        <p14:creationId xmlns:p14="http://schemas.microsoft.com/office/powerpoint/2010/main" val="1107099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3F4736-DA22-4FC9-AF52-3689C09CB04B}" type="datetimeFigureOut">
              <a:rPr lang="en-US" smtClean="0"/>
              <a:t>11/13/2015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70E314-E4E3-4A4C-89E1-583BEE1560EA}" type="slidenum">
              <a:rPr lang="en-US" smtClean="0"/>
              <a:t>‹#›</a:t>
            </a:fld>
            <a:endParaRPr lang="en-US"/>
          </a:p>
        </p:txBody>
      </p:sp>
    </p:spTree>
    <p:extLst>
      <p:ext uri="{BB962C8B-B14F-4D97-AF65-F5344CB8AC3E}">
        <p14:creationId xmlns:p14="http://schemas.microsoft.com/office/powerpoint/2010/main" val="2721275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3F4736-DA22-4FC9-AF52-3689C09CB04B}" type="datetimeFigureOut">
              <a:rPr lang="en-US" smtClean="0"/>
              <a:t>11/13/2015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70E314-E4E3-4A4C-89E1-583BEE1560EA}" type="slidenum">
              <a:rPr lang="en-US" smtClean="0"/>
              <a:t>‹#›</a:t>
            </a:fld>
            <a:endParaRPr lang="en-US"/>
          </a:p>
        </p:txBody>
      </p:sp>
    </p:spTree>
    <p:extLst>
      <p:ext uri="{BB962C8B-B14F-4D97-AF65-F5344CB8AC3E}">
        <p14:creationId xmlns:p14="http://schemas.microsoft.com/office/powerpoint/2010/main" val="1250696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3F4736-DA22-4FC9-AF52-3689C09CB04B}" type="datetimeFigureOut">
              <a:rPr lang="en-US" smtClean="0"/>
              <a:t>11/13/2015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70E314-E4E3-4A4C-89E1-583BEE1560EA}" type="slidenum">
              <a:rPr lang="en-US" smtClean="0"/>
              <a:t>‹#›</a:t>
            </a:fld>
            <a:endParaRPr lang="en-US"/>
          </a:p>
        </p:txBody>
      </p:sp>
    </p:spTree>
    <p:extLst>
      <p:ext uri="{BB962C8B-B14F-4D97-AF65-F5344CB8AC3E}">
        <p14:creationId xmlns:p14="http://schemas.microsoft.com/office/powerpoint/2010/main" val="3418086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65000"/>
              </a:schemeClr>
            </a:gs>
            <a:gs pos="100000">
              <a:schemeClr val="bg1">
                <a:lumMod val="95000"/>
              </a:schemeClr>
            </a:gs>
          </a:gsLst>
          <a:path path="circle">
            <a:fillToRect l="100000" t="10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3F4736-DA22-4FC9-AF52-3689C09CB04B}" type="datetimeFigureOut">
              <a:rPr lang="en-US" smtClean="0"/>
              <a:t>11/13/2015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70E314-E4E3-4A4C-89E1-583BEE1560EA}" type="slidenum">
              <a:rPr lang="en-US" smtClean="0"/>
              <a:t>‹#›</a:t>
            </a:fld>
            <a:endParaRPr lang="en-US"/>
          </a:p>
        </p:txBody>
      </p:sp>
    </p:spTree>
    <p:extLst>
      <p:ext uri="{BB962C8B-B14F-4D97-AF65-F5344CB8AC3E}">
        <p14:creationId xmlns:p14="http://schemas.microsoft.com/office/powerpoint/2010/main" val="24395234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3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 Id="rId4" Type="http://schemas.openxmlformats.org/officeDocument/2006/relationships/image" Target="../media/image60.png"/></Relationships>
</file>

<file path=ppt/slides/_rels/slide3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18" r="53997"/>
          <a:stretch/>
        </p:blipFill>
        <p:spPr bwMode="auto">
          <a:xfrm>
            <a:off x="1066800" y="457200"/>
            <a:ext cx="6858000" cy="211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http://static.wixstatic.com/media/cc2bd5_a4f608584bab5bfdd5179e4dbae18b17.jpg_srz_910_115_75_22_0.50_1.20_0.00_jpg_srz"/>
          <p:cNvPicPr>
            <a:picLocks noChangeAspect="1" noChangeArrowheads="1"/>
          </p:cNvPicPr>
          <p:nvPr/>
        </p:nvPicPr>
        <p:blipFill rotWithShape="1">
          <a:blip r:embed="rId3">
            <a:extLst>
              <a:ext uri="{28A0092B-C50C-407E-A947-70E740481C1C}">
                <a14:useLocalDpi xmlns:a14="http://schemas.microsoft.com/office/drawing/2010/main" val="0"/>
              </a:ext>
            </a:extLst>
          </a:blip>
          <a:srcRect l="44275"/>
          <a:stretch/>
        </p:blipFill>
        <p:spPr bwMode="auto">
          <a:xfrm>
            <a:off x="1127565" y="2790824"/>
            <a:ext cx="6846056" cy="15525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797871" y="4495800"/>
            <a:ext cx="5548315" cy="2123658"/>
          </a:xfrm>
          <a:prstGeom prst="rect">
            <a:avLst/>
          </a:prstGeom>
          <a:noFill/>
        </p:spPr>
        <p:txBody>
          <a:bodyPr wrap="none" lIns="91440" tIns="45720" rIns="91440" bIns="45720">
            <a:spAutoFit/>
          </a:bodyPr>
          <a:lstStyle/>
          <a:p>
            <a:pPr algn="ctr"/>
            <a:r>
              <a:rPr lang="en-US" sz="4400" dirty="0" smtClean="0">
                <a:ln w="18415" cmpd="sng">
                  <a:solidFill>
                    <a:srgbClr val="FFFFFF"/>
                  </a:solidFill>
                  <a:prstDash val="solid"/>
                </a:ln>
                <a:solidFill>
                  <a:srgbClr val="FFFFFF"/>
                </a:solidFill>
                <a:effectLst>
                  <a:glow rad="101600">
                    <a:srgbClr val="00B050">
                      <a:alpha val="60000"/>
                    </a:srgbClr>
                  </a:glow>
                  <a:outerShdw blurRad="38100" dist="38100" dir="2700000" algn="tl">
                    <a:srgbClr val="000000">
                      <a:alpha val="43137"/>
                    </a:srgbClr>
                  </a:outerShdw>
                </a:effectLst>
                <a:latin typeface="Baskerville Old Face" pitchFamily="18" charset="0"/>
              </a:rPr>
              <a:t>Presents</a:t>
            </a:r>
          </a:p>
          <a:p>
            <a:pPr algn="ctr"/>
            <a:r>
              <a:rPr lang="en-US" sz="4400" dirty="0" smtClean="0">
                <a:ln w="18415" cmpd="sng">
                  <a:solidFill>
                    <a:srgbClr val="FFFFFF"/>
                  </a:solidFill>
                  <a:prstDash val="solid"/>
                </a:ln>
                <a:solidFill>
                  <a:srgbClr val="FFFFFF"/>
                </a:solidFill>
                <a:effectLst>
                  <a:glow rad="101600">
                    <a:srgbClr val="00B050">
                      <a:alpha val="60000"/>
                    </a:srgbClr>
                  </a:glow>
                  <a:outerShdw blurRad="38100" dist="38100" dir="2700000" algn="tl">
                    <a:srgbClr val="000000">
                      <a:alpha val="43137"/>
                    </a:srgbClr>
                  </a:outerShdw>
                </a:effectLst>
                <a:latin typeface="Baskerville Old Face" pitchFamily="18" charset="0"/>
              </a:rPr>
              <a:t>The FRC Robot Project</a:t>
            </a:r>
          </a:p>
          <a:p>
            <a:pPr algn="ctr"/>
            <a:r>
              <a:rPr lang="en-US" sz="4400" dirty="0" smtClean="0">
                <a:ln w="18415" cmpd="sng">
                  <a:solidFill>
                    <a:srgbClr val="FFFFFF"/>
                  </a:solidFill>
                  <a:prstDash val="solid"/>
                </a:ln>
                <a:solidFill>
                  <a:srgbClr val="FFFFFF"/>
                </a:solidFill>
                <a:effectLst>
                  <a:glow rad="101600">
                    <a:srgbClr val="00B050">
                      <a:alpha val="60000"/>
                    </a:srgbClr>
                  </a:glow>
                  <a:outerShdw blurRad="38100" dist="38100" dir="2700000" algn="tl">
                    <a:srgbClr val="000000">
                      <a:alpha val="43137"/>
                    </a:srgbClr>
                  </a:outerShdw>
                </a:effectLst>
                <a:latin typeface="Baskerville Old Face" pitchFamily="18" charset="0"/>
              </a:rPr>
              <a:t>LabVIEW</a:t>
            </a:r>
            <a:r>
              <a:rPr lang="en-US" sz="2400" dirty="0" smtClean="0">
                <a:ln w="18415" cmpd="sng">
                  <a:solidFill>
                    <a:srgbClr val="FFFFFF"/>
                  </a:solidFill>
                  <a:prstDash val="solid"/>
                </a:ln>
                <a:solidFill>
                  <a:srgbClr val="FFFFFF"/>
                </a:solidFill>
                <a:effectLst>
                  <a:glow rad="101600">
                    <a:srgbClr val="00B050">
                      <a:alpha val="60000"/>
                    </a:srgbClr>
                  </a:glow>
                  <a:outerShdw blurRad="38100" dist="38100" dir="2700000" algn="tl">
                    <a:srgbClr val="000000">
                      <a:alpha val="43137"/>
                    </a:srgbClr>
                  </a:outerShdw>
                </a:effectLst>
                <a:latin typeface="Baskerville Old Face" pitchFamily="18" charset="0"/>
              </a:rPr>
              <a:t>2014</a:t>
            </a:r>
            <a:endParaRPr lang="en-US" sz="2400" b="0" cap="none" spc="0" dirty="0">
              <a:ln w="18415" cmpd="sng">
                <a:solidFill>
                  <a:srgbClr val="FFFFFF"/>
                </a:solidFill>
                <a:prstDash val="solid"/>
              </a:ln>
              <a:solidFill>
                <a:srgbClr val="FFFFFF"/>
              </a:solidFill>
              <a:effectLst>
                <a:glow rad="101600">
                  <a:srgbClr val="00B050">
                    <a:alpha val="60000"/>
                  </a:srgbClr>
                </a:glow>
                <a:outerShdw blurRad="38100" dist="38100" dir="2700000" algn="tl">
                  <a:srgbClr val="000000">
                    <a:alpha val="43137"/>
                  </a:srgbClr>
                </a:outerShdw>
              </a:effectLst>
              <a:latin typeface="Baskerville Old Face" pitchFamily="18" charset="0"/>
            </a:endParaRPr>
          </a:p>
        </p:txBody>
      </p:sp>
      <p:sp>
        <p:nvSpPr>
          <p:cNvPr id="2" name="TextBox 1"/>
          <p:cNvSpPr txBox="1"/>
          <p:nvPr/>
        </p:nvSpPr>
        <p:spPr>
          <a:xfrm>
            <a:off x="5614718" y="87868"/>
            <a:ext cx="3462936" cy="369332"/>
          </a:xfrm>
          <a:prstGeom prst="rect">
            <a:avLst/>
          </a:prstGeom>
          <a:noFill/>
        </p:spPr>
        <p:txBody>
          <a:bodyPr wrap="none" rtlCol="0">
            <a:spAutoFit/>
          </a:bodyPr>
          <a:lstStyle/>
          <a:p>
            <a:r>
              <a:rPr lang="en-US" dirty="0" smtClean="0">
                <a:solidFill>
                  <a:schemeClr val="tx1">
                    <a:lumMod val="85000"/>
                    <a:lumOff val="15000"/>
                  </a:schemeClr>
                </a:solidFill>
              </a:rPr>
              <a:t>2.5 </a:t>
            </a:r>
            <a:r>
              <a:rPr lang="en-US" dirty="0" err="1" smtClean="0">
                <a:solidFill>
                  <a:schemeClr val="tx1">
                    <a:lumMod val="85000"/>
                    <a:lumOff val="15000"/>
                  </a:schemeClr>
                </a:solidFill>
              </a:rPr>
              <a:t>hrs</a:t>
            </a:r>
            <a:r>
              <a:rPr lang="en-US" dirty="0" smtClean="0">
                <a:solidFill>
                  <a:schemeClr val="tx1">
                    <a:lumMod val="85000"/>
                    <a:lumOff val="15000"/>
                  </a:schemeClr>
                </a:solidFill>
              </a:rPr>
              <a:t> (3 hours with Practice time)</a:t>
            </a:r>
            <a:endParaRPr lang="en-US" dirty="0">
              <a:solidFill>
                <a:schemeClr val="tx1">
                  <a:lumMod val="85000"/>
                  <a:lumOff val="15000"/>
                </a:schemeClr>
              </a:solidFill>
            </a:endParaRPr>
          </a:p>
        </p:txBody>
      </p:sp>
    </p:spTree>
    <p:extLst>
      <p:ext uri="{BB962C8B-B14F-4D97-AF65-F5344CB8AC3E}">
        <p14:creationId xmlns:p14="http://schemas.microsoft.com/office/powerpoint/2010/main" val="14971902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26981" y="304800"/>
            <a:ext cx="3697619" cy="584775"/>
          </a:xfrm>
          <a:prstGeom prst="rect">
            <a:avLst/>
          </a:prstGeom>
          <a:noFill/>
        </p:spPr>
        <p:txBody>
          <a:bodyPr wrap="square" rtlCol="0">
            <a:spAutoFit/>
          </a:bodyPr>
          <a:lstStyle/>
          <a:p>
            <a:r>
              <a:rPr lang="en-US" sz="3200" b="1" dirty="0" smtClean="0"/>
              <a:t>Begin Block Diagram</a:t>
            </a:r>
            <a:endParaRPr lang="en-US" sz="3200" b="1" dirty="0"/>
          </a:p>
        </p:txBody>
      </p:sp>
      <p:sp>
        <p:nvSpPr>
          <p:cNvPr id="14" name="TextBox 13"/>
          <p:cNvSpPr txBox="1"/>
          <p:nvPr/>
        </p:nvSpPr>
        <p:spPr>
          <a:xfrm>
            <a:off x="152400" y="994112"/>
            <a:ext cx="4323390" cy="1800493"/>
          </a:xfrm>
          <a:prstGeom prst="rect">
            <a:avLst/>
          </a:prstGeom>
          <a:noFill/>
        </p:spPr>
        <p:txBody>
          <a:bodyPr wrap="square" rtlCol="0">
            <a:spAutoFit/>
          </a:bodyPr>
          <a:lstStyle/>
          <a:p>
            <a:pPr marL="285750" indent="-285750">
              <a:buFont typeface="Wingdings" pitchFamily="2" charset="2"/>
              <a:buChar char="v"/>
            </a:pPr>
            <a:r>
              <a:rPr lang="en-US" sz="2000" dirty="0" smtClean="0"/>
              <a:t>There are two things we must  keep in Begin.</a:t>
            </a:r>
          </a:p>
          <a:p>
            <a:pPr marL="285750" indent="-285750">
              <a:buFont typeface="Wingdings" pitchFamily="2" charset="2"/>
              <a:buChar char="v"/>
            </a:pPr>
            <a:endParaRPr lang="en-US" sz="1100" dirty="0" smtClean="0"/>
          </a:p>
          <a:p>
            <a:pPr marL="800100" lvl="1" indent="-342900">
              <a:buFont typeface="Arial" pitchFamily="34" charset="0"/>
              <a:buChar char="•"/>
            </a:pPr>
            <a:r>
              <a:rPr lang="en-US" sz="2000" dirty="0" smtClean="0"/>
              <a:t>Writing Autonomous Disabled to the Robot Mode Global Variable is a safety feature</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066800"/>
            <a:ext cx="4342448" cy="1005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2133600"/>
            <a:ext cx="990600" cy="667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Arrow Connector 3"/>
          <p:cNvCxnSpPr/>
          <p:nvPr/>
        </p:nvCxnSpPr>
        <p:spPr>
          <a:xfrm flipV="1">
            <a:off x="3886200" y="2057400"/>
            <a:ext cx="589590" cy="213228"/>
          </a:xfrm>
          <a:prstGeom prst="straightConnector1">
            <a:avLst/>
          </a:prstGeom>
          <a:ln w="38100">
            <a:solidFill>
              <a:srgbClr val="0D03DB"/>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4248772" y="2498051"/>
            <a:ext cx="1542428" cy="419100"/>
          </a:xfrm>
          <a:prstGeom prst="straightConnector1">
            <a:avLst/>
          </a:prstGeom>
          <a:ln w="38100">
            <a:solidFill>
              <a:srgbClr val="0D03DB"/>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99594" y="2819400"/>
            <a:ext cx="8163405" cy="1631216"/>
          </a:xfrm>
          <a:prstGeom prst="rect">
            <a:avLst/>
          </a:prstGeom>
          <a:noFill/>
        </p:spPr>
        <p:txBody>
          <a:bodyPr wrap="square" rtlCol="0">
            <a:spAutoFit/>
          </a:bodyPr>
          <a:lstStyle/>
          <a:p>
            <a:pPr marL="342900" lvl="1" indent="-342900">
              <a:buFont typeface="Arial" pitchFamily="34" charset="0"/>
              <a:buChar char="•"/>
            </a:pPr>
            <a:r>
              <a:rPr lang="en-US" sz="2000" dirty="0"/>
              <a:t>The “error out” cluster at the end of the </a:t>
            </a:r>
            <a:r>
              <a:rPr lang="en-US" sz="2000" dirty="0" smtClean="0"/>
              <a:t>“joystick” </a:t>
            </a:r>
            <a:r>
              <a:rPr lang="en-US" sz="2000" dirty="0"/>
              <a:t>code is an output of Begin, and an expected input for </a:t>
            </a:r>
            <a:r>
              <a:rPr lang="en-US" sz="2000" dirty="0" smtClean="0"/>
              <a:t> a couple other VI’s.  </a:t>
            </a:r>
            <a:r>
              <a:rPr lang="en-US" sz="2000" dirty="0"/>
              <a:t>Robot Main would get an error if we deleted </a:t>
            </a:r>
            <a:r>
              <a:rPr lang="en-US" sz="2000" dirty="0" smtClean="0"/>
              <a:t>this.  The error cluster is read as “error in” in Vision and Periodic Tasks, but it is not used for anything besides forcing those VI’s to wait for Begin to finish before starting.</a:t>
            </a:r>
            <a:endParaRPr lang="en-US" sz="2000" dirty="0"/>
          </a:p>
        </p:txBody>
      </p:sp>
      <p:sp>
        <p:nvSpPr>
          <p:cNvPr id="17" name="TextBox 16"/>
          <p:cNvSpPr txBox="1"/>
          <p:nvPr/>
        </p:nvSpPr>
        <p:spPr>
          <a:xfrm>
            <a:off x="304799" y="4724400"/>
            <a:ext cx="8685849" cy="1354217"/>
          </a:xfrm>
          <a:prstGeom prst="rect">
            <a:avLst/>
          </a:prstGeom>
          <a:noFill/>
        </p:spPr>
        <p:txBody>
          <a:bodyPr wrap="square" rtlCol="0">
            <a:spAutoFit/>
          </a:bodyPr>
          <a:lstStyle/>
          <a:p>
            <a:pPr marL="285750" indent="-285750">
              <a:buFont typeface="Wingdings" pitchFamily="2" charset="2"/>
              <a:buChar char="v"/>
            </a:pPr>
            <a:r>
              <a:rPr lang="en-US" sz="2000" dirty="0" smtClean="0"/>
              <a:t>Two things are begun in the default program.</a:t>
            </a:r>
          </a:p>
          <a:p>
            <a:pPr lvl="1"/>
            <a:endParaRPr lang="en-US" sz="1100" dirty="0" smtClean="0"/>
          </a:p>
          <a:p>
            <a:pPr marL="800100" lvl="1" indent="-342900">
              <a:buFont typeface="Arial" pitchFamily="34" charset="0"/>
              <a:buChar char="•"/>
            </a:pPr>
            <a:r>
              <a:rPr lang="en-US" sz="2000" dirty="0" smtClean="0"/>
              <a:t>The Drive </a:t>
            </a:r>
            <a:r>
              <a:rPr lang="en-US" sz="2000" dirty="0"/>
              <a:t>M</a:t>
            </a:r>
            <a:r>
              <a:rPr lang="en-US" sz="2000" dirty="0" smtClean="0"/>
              <a:t>otors:  Defaults to 2 motors, but most teams prefer 4 or more.</a:t>
            </a:r>
          </a:p>
          <a:p>
            <a:pPr marL="800100" lvl="1" indent="-342900">
              <a:buFont typeface="Arial" pitchFamily="34" charset="0"/>
              <a:buChar char="•"/>
            </a:pPr>
            <a:endParaRPr lang="en-US" sz="1100" dirty="0"/>
          </a:p>
          <a:p>
            <a:pPr marL="800100" lvl="1" indent="-342900">
              <a:buFont typeface="Arial" pitchFamily="34" charset="0"/>
              <a:buChar char="•"/>
            </a:pPr>
            <a:r>
              <a:rPr lang="en-US" sz="2000" dirty="0" smtClean="0"/>
              <a:t>The Joystick:  Not very complicated.</a:t>
            </a:r>
          </a:p>
        </p:txBody>
      </p:sp>
    </p:spTree>
    <p:extLst>
      <p:ext uri="{BB962C8B-B14F-4D97-AF65-F5344CB8AC3E}">
        <p14:creationId xmlns:p14="http://schemas.microsoft.com/office/powerpoint/2010/main" val="1847752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07981" y="304800"/>
            <a:ext cx="2935619" cy="584775"/>
          </a:xfrm>
          <a:prstGeom prst="rect">
            <a:avLst/>
          </a:prstGeom>
          <a:noFill/>
        </p:spPr>
        <p:txBody>
          <a:bodyPr wrap="square" rtlCol="0">
            <a:spAutoFit/>
          </a:bodyPr>
          <a:lstStyle/>
          <a:p>
            <a:r>
              <a:rPr lang="en-US" sz="3200" b="1" dirty="0" smtClean="0"/>
              <a:t>Begin Drive VI’s</a:t>
            </a:r>
            <a:endParaRPr lang="en-US" sz="3200" b="1" dirty="0"/>
          </a:p>
        </p:txBody>
      </p:sp>
      <p:sp>
        <p:nvSpPr>
          <p:cNvPr id="14" name="TextBox 13"/>
          <p:cNvSpPr txBox="1"/>
          <p:nvPr/>
        </p:nvSpPr>
        <p:spPr>
          <a:xfrm>
            <a:off x="152400" y="994112"/>
            <a:ext cx="6096000" cy="2723823"/>
          </a:xfrm>
          <a:prstGeom prst="rect">
            <a:avLst/>
          </a:prstGeom>
          <a:noFill/>
        </p:spPr>
        <p:txBody>
          <a:bodyPr wrap="square" rtlCol="0">
            <a:spAutoFit/>
          </a:bodyPr>
          <a:lstStyle/>
          <a:p>
            <a:pPr marL="285750" indent="-285750">
              <a:buFont typeface="Wingdings" pitchFamily="2" charset="2"/>
              <a:buChar char="v"/>
            </a:pPr>
            <a:r>
              <a:rPr lang="en-US" sz="2000" dirty="0" smtClean="0"/>
              <a:t>The OPEN 2 MOTORS VI does 3 things.</a:t>
            </a:r>
          </a:p>
          <a:p>
            <a:pPr marL="285750" indent="-285750">
              <a:buFont typeface="Wingdings" pitchFamily="2" charset="2"/>
              <a:buChar char="v"/>
            </a:pPr>
            <a:endParaRPr lang="en-US" sz="1100" dirty="0" smtClean="0"/>
          </a:p>
          <a:p>
            <a:pPr marL="800100" lvl="1" indent="-342900">
              <a:buFont typeface="Arial" pitchFamily="34" charset="0"/>
              <a:buChar char="•"/>
            </a:pPr>
            <a:r>
              <a:rPr lang="en-US" sz="2000" dirty="0" smtClean="0"/>
              <a:t>Identifies which PWM channels on the digital sidecar we are using to communicate with the motor controllers.</a:t>
            </a:r>
            <a:endParaRPr lang="en-US" sz="1100" dirty="0" smtClean="0"/>
          </a:p>
          <a:p>
            <a:pPr marL="800100" lvl="1" indent="-342900">
              <a:buFont typeface="Arial" pitchFamily="34" charset="0"/>
              <a:buChar char="•"/>
            </a:pPr>
            <a:r>
              <a:rPr lang="en-US" sz="2000" dirty="0" smtClean="0"/>
              <a:t>Allows us to invert the motors (if they get wired backwards).</a:t>
            </a:r>
            <a:endParaRPr lang="en-US" sz="1100" dirty="0"/>
          </a:p>
          <a:p>
            <a:pPr marL="800100" lvl="1" indent="-342900">
              <a:buFont typeface="Arial" pitchFamily="34" charset="0"/>
              <a:buChar char="•"/>
            </a:pPr>
            <a:r>
              <a:rPr lang="en-US" sz="2000" dirty="0" smtClean="0"/>
              <a:t>Specifies what type of motor controller we are using (Jag, Victor, or Talon).</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0419" y="947384"/>
            <a:ext cx="3024667" cy="1377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9070" y="5105401"/>
            <a:ext cx="2301897" cy="1615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248400" y="2438400"/>
            <a:ext cx="2732567" cy="1200329"/>
          </a:xfrm>
          <a:prstGeom prst="rect">
            <a:avLst/>
          </a:prstGeom>
          <a:noFill/>
          <a:ln w="38100">
            <a:solidFill>
              <a:srgbClr val="0D03DB"/>
            </a:solidFill>
          </a:ln>
        </p:spPr>
        <p:txBody>
          <a:bodyPr wrap="square" rtlCol="0">
            <a:spAutoFit/>
          </a:bodyPr>
          <a:lstStyle/>
          <a:p>
            <a:r>
              <a:rPr lang="en-US" dirty="0" smtClean="0"/>
              <a:t>FYI:  There is an Open 4 Motors Drive option for teams running 4 motors in their drivetrain.</a:t>
            </a:r>
            <a:endParaRPr lang="en-US" dirty="0"/>
          </a:p>
        </p:txBody>
      </p:sp>
      <p:cxnSp>
        <p:nvCxnSpPr>
          <p:cNvPr id="5" name="Straight Arrow Connector 4"/>
          <p:cNvCxnSpPr>
            <a:stCxn id="2" idx="0"/>
          </p:cNvCxnSpPr>
          <p:nvPr/>
        </p:nvCxnSpPr>
        <p:spPr>
          <a:xfrm flipV="1">
            <a:off x="7614684" y="1905000"/>
            <a:ext cx="691116" cy="533400"/>
          </a:xfrm>
          <a:prstGeom prst="straightConnector1">
            <a:avLst/>
          </a:prstGeom>
          <a:ln w="38100">
            <a:solidFill>
              <a:srgbClr val="0D03DB"/>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81000" y="3810000"/>
            <a:ext cx="8458200" cy="1015663"/>
          </a:xfrm>
          <a:prstGeom prst="rect">
            <a:avLst/>
          </a:prstGeom>
          <a:noFill/>
          <a:ln w="76200" cmpd="sng">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4200000" scaled="0"/>
            </a:gradFill>
          </a:ln>
        </p:spPr>
        <p:txBody>
          <a:bodyPr wrap="square" rtlCol="0">
            <a:spAutoFit/>
          </a:bodyPr>
          <a:lstStyle/>
          <a:p>
            <a:r>
              <a:rPr lang="en-US" sz="2000" dirty="0"/>
              <a:t>Trace the wiring of your robot to make sure the PWM channels correspond with a motor controller from the right and left sides of your robot.  Also double check which motor controller type you are using</a:t>
            </a:r>
            <a:r>
              <a:rPr lang="en-US" sz="2000" dirty="0" smtClean="0"/>
              <a:t>.</a:t>
            </a:r>
            <a:endParaRPr lang="en-US" sz="2000" dirty="0"/>
          </a:p>
        </p:txBody>
      </p:sp>
      <p:sp>
        <p:nvSpPr>
          <p:cNvPr id="10" name="TextBox 9"/>
          <p:cNvSpPr txBox="1"/>
          <p:nvPr/>
        </p:nvSpPr>
        <p:spPr>
          <a:xfrm>
            <a:off x="148641" y="4953000"/>
            <a:ext cx="6404559" cy="1769715"/>
          </a:xfrm>
          <a:prstGeom prst="rect">
            <a:avLst/>
          </a:prstGeom>
          <a:noFill/>
        </p:spPr>
        <p:txBody>
          <a:bodyPr wrap="square" rtlCol="0">
            <a:spAutoFit/>
          </a:bodyPr>
          <a:lstStyle/>
          <a:p>
            <a:pPr marL="285750" indent="-285750">
              <a:buFont typeface="Wingdings" pitchFamily="2" charset="2"/>
              <a:buChar char="v"/>
            </a:pPr>
            <a:r>
              <a:rPr lang="en-US" sz="2000" dirty="0"/>
              <a:t>The Drive Set VI </a:t>
            </a:r>
            <a:r>
              <a:rPr lang="en-US" sz="2000" dirty="0" smtClean="0"/>
              <a:t>lets us assign </a:t>
            </a:r>
            <a:r>
              <a:rPr lang="en-US" sz="2000" dirty="0"/>
              <a:t>a name to the drive motors we opened so we can refer to them later by that name.</a:t>
            </a:r>
          </a:p>
          <a:p>
            <a:pPr marL="285750" indent="-285750">
              <a:buFont typeface="Wingdings" pitchFamily="2" charset="2"/>
              <a:buChar char="v"/>
            </a:pPr>
            <a:endParaRPr lang="en-US" sz="1100" dirty="0"/>
          </a:p>
          <a:p>
            <a:pPr marL="800100" lvl="1" indent="-342900">
              <a:buFont typeface="Arial" pitchFamily="34" charset="0"/>
              <a:buChar char="•"/>
            </a:pPr>
            <a:r>
              <a:rPr lang="en-US" sz="2000" dirty="0"/>
              <a:t>Names should be chosen that are informative and free of spelling errors.</a:t>
            </a:r>
            <a:endParaRPr lang="en-US" sz="1100" dirty="0"/>
          </a:p>
          <a:p>
            <a:endParaRPr lang="en-US" dirty="0"/>
          </a:p>
        </p:txBody>
      </p:sp>
    </p:spTree>
    <p:extLst>
      <p:ext uri="{BB962C8B-B14F-4D97-AF65-F5344CB8AC3E}">
        <p14:creationId xmlns:p14="http://schemas.microsoft.com/office/powerpoint/2010/main" val="27533675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07981" y="304800"/>
            <a:ext cx="3011819" cy="584775"/>
          </a:xfrm>
          <a:prstGeom prst="rect">
            <a:avLst/>
          </a:prstGeom>
          <a:noFill/>
        </p:spPr>
        <p:txBody>
          <a:bodyPr wrap="square" rtlCol="0">
            <a:spAutoFit/>
          </a:bodyPr>
          <a:lstStyle/>
          <a:p>
            <a:r>
              <a:rPr lang="en-US" sz="3200" b="1" dirty="0" smtClean="0"/>
              <a:t>Safety </a:t>
            </a:r>
            <a:r>
              <a:rPr lang="en-US" sz="3200" b="1" dirty="0" err="1" smtClean="0"/>
              <a:t>Config</a:t>
            </a:r>
            <a:r>
              <a:rPr lang="en-US" sz="3200" b="1" dirty="0" smtClean="0"/>
              <a:t> VI</a:t>
            </a:r>
            <a:endParaRPr lang="en-US" sz="3200" b="1" dirty="0"/>
          </a:p>
        </p:txBody>
      </p:sp>
      <p:sp>
        <p:nvSpPr>
          <p:cNvPr id="14" name="TextBox 13"/>
          <p:cNvSpPr txBox="1"/>
          <p:nvPr/>
        </p:nvSpPr>
        <p:spPr>
          <a:xfrm>
            <a:off x="152399" y="994112"/>
            <a:ext cx="8534401" cy="3200876"/>
          </a:xfrm>
          <a:prstGeom prst="rect">
            <a:avLst/>
          </a:prstGeom>
          <a:noFill/>
        </p:spPr>
        <p:txBody>
          <a:bodyPr wrap="square" rtlCol="0">
            <a:spAutoFit/>
          </a:bodyPr>
          <a:lstStyle/>
          <a:p>
            <a:pPr marL="285750" indent="-285750">
              <a:buFont typeface="Wingdings" pitchFamily="2" charset="2"/>
              <a:buChar char="v"/>
            </a:pPr>
            <a:r>
              <a:rPr lang="en-US" sz="2000" dirty="0" smtClean="0"/>
              <a:t>The Safety </a:t>
            </a:r>
            <a:r>
              <a:rPr lang="en-US" sz="2000" dirty="0" err="1" smtClean="0"/>
              <a:t>Config</a:t>
            </a:r>
            <a:r>
              <a:rPr lang="en-US" sz="2000" dirty="0" smtClean="0"/>
              <a:t> VI is there to protect the robot incase </a:t>
            </a:r>
          </a:p>
          <a:p>
            <a:r>
              <a:rPr lang="en-US" sz="2000" dirty="0" smtClean="0"/>
              <a:t>      it looses communication with the field.</a:t>
            </a:r>
          </a:p>
          <a:p>
            <a:endParaRPr lang="en-US" sz="1100" dirty="0" smtClean="0"/>
          </a:p>
          <a:p>
            <a:pPr marL="800100" lvl="1" indent="-342900">
              <a:buFont typeface="Arial" pitchFamily="34" charset="0"/>
              <a:buChar char="•"/>
            </a:pPr>
            <a:r>
              <a:rPr lang="en-US" sz="2000" dirty="0" smtClean="0"/>
              <a:t>The field attempts to communicates with the robot every 20 </a:t>
            </a:r>
            <a:r>
              <a:rPr lang="en-US" sz="2000" dirty="0" err="1" smtClean="0"/>
              <a:t>ms.</a:t>
            </a:r>
            <a:r>
              <a:rPr lang="en-US" sz="2000" dirty="0" smtClean="0"/>
              <a:t>  </a:t>
            </a:r>
          </a:p>
          <a:p>
            <a:pPr marL="800100" lvl="1" indent="-342900">
              <a:buFont typeface="Arial" pitchFamily="34" charset="0"/>
              <a:buChar char="•"/>
            </a:pPr>
            <a:r>
              <a:rPr lang="en-US" sz="2000" dirty="0" smtClean="0"/>
              <a:t>If the Drive Motors do not receive an instruction within 100 </a:t>
            </a:r>
            <a:r>
              <a:rPr lang="en-US" sz="2000" dirty="0" err="1" smtClean="0"/>
              <a:t>ms</a:t>
            </a:r>
            <a:r>
              <a:rPr lang="en-US" sz="2000" dirty="0" smtClean="0"/>
              <a:t> they will shut off until they receive a new instruction.</a:t>
            </a:r>
          </a:p>
          <a:p>
            <a:pPr marL="800100" lvl="1" indent="-342900">
              <a:buFont typeface="Arial" pitchFamily="34" charset="0"/>
              <a:buChar char="•"/>
            </a:pPr>
            <a:r>
              <a:rPr lang="en-US" sz="2000" dirty="0" smtClean="0"/>
              <a:t>This keeps the robot from running away when it looses communications.</a:t>
            </a:r>
          </a:p>
          <a:p>
            <a:pPr marL="800100" lvl="1" indent="-342900">
              <a:buFont typeface="Arial" pitchFamily="34" charset="0"/>
              <a:buChar char="•"/>
            </a:pPr>
            <a:r>
              <a:rPr lang="en-US" sz="2000" dirty="0" smtClean="0"/>
              <a:t>This function can be disabled, but that is not recommended.</a:t>
            </a:r>
          </a:p>
          <a:p>
            <a:pPr marL="285750" indent="-285750">
              <a:buFont typeface="Wingdings" pitchFamily="2" charset="2"/>
              <a:buChar char="v"/>
            </a:pPr>
            <a:endParaRPr lang="en-US" sz="1100" dirty="0" smtClean="0"/>
          </a:p>
          <a:p>
            <a:pPr marL="285750" indent="-285750">
              <a:buFont typeface="Wingdings" pitchFamily="2" charset="2"/>
              <a:buChar char="v"/>
            </a:pPr>
            <a:r>
              <a:rPr lang="en-US" sz="2000" dirty="0" smtClean="0"/>
              <a:t>In the overall code the pink and yellow connections show clusters of string and error information that is shared between the VI’s.</a:t>
            </a:r>
            <a:endParaRPr lang="en-US" sz="1100" dirty="0" smtClean="0"/>
          </a:p>
        </p:txBody>
      </p:sp>
      <p:pic>
        <p:nvPicPr>
          <p:cNvPr id="1434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1009946"/>
            <a:ext cx="1845314" cy="578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008" y="4191000"/>
            <a:ext cx="7392644" cy="2508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9157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07981" y="304800"/>
            <a:ext cx="3316619" cy="584775"/>
          </a:xfrm>
          <a:prstGeom prst="rect">
            <a:avLst/>
          </a:prstGeom>
          <a:noFill/>
        </p:spPr>
        <p:txBody>
          <a:bodyPr wrap="square" rtlCol="0">
            <a:spAutoFit/>
          </a:bodyPr>
          <a:lstStyle/>
          <a:p>
            <a:r>
              <a:rPr lang="en-US" sz="3200" b="1" dirty="0" smtClean="0"/>
              <a:t>Begin Joystick VI’s</a:t>
            </a:r>
            <a:endParaRPr lang="en-US" sz="3200" b="1" dirty="0"/>
          </a:p>
        </p:txBody>
      </p:sp>
      <p:sp>
        <p:nvSpPr>
          <p:cNvPr id="5" name="TextBox 4"/>
          <p:cNvSpPr txBox="1"/>
          <p:nvPr/>
        </p:nvSpPr>
        <p:spPr>
          <a:xfrm>
            <a:off x="152400" y="1447800"/>
            <a:ext cx="8763000" cy="1015663"/>
          </a:xfrm>
          <a:prstGeom prst="rect">
            <a:avLst/>
          </a:prstGeom>
          <a:noFill/>
        </p:spPr>
        <p:txBody>
          <a:bodyPr wrap="square" rtlCol="0">
            <a:spAutoFit/>
          </a:bodyPr>
          <a:lstStyle/>
          <a:p>
            <a:pPr marL="285750" indent="-285750">
              <a:buFont typeface="Wingdings" pitchFamily="2" charset="2"/>
              <a:buChar char="v"/>
            </a:pPr>
            <a:r>
              <a:rPr lang="en-US" sz="2000" dirty="0" smtClean="0"/>
              <a:t>The Open Joystick indicates which USB port the Joystick is plugged into on the Driver Station computer.  This can be forced to match within the driver station in the USB Order tab.</a:t>
            </a:r>
            <a:endParaRPr lang="en-US" sz="1100" dirty="0" smtClean="0"/>
          </a:p>
        </p:txBody>
      </p:sp>
      <p:sp>
        <p:nvSpPr>
          <p:cNvPr id="6" name="TextBox 5"/>
          <p:cNvSpPr txBox="1"/>
          <p:nvPr/>
        </p:nvSpPr>
        <p:spPr>
          <a:xfrm>
            <a:off x="152400" y="4953000"/>
            <a:ext cx="8766759" cy="1323439"/>
          </a:xfrm>
          <a:prstGeom prst="rect">
            <a:avLst/>
          </a:prstGeom>
          <a:noFill/>
        </p:spPr>
        <p:txBody>
          <a:bodyPr wrap="square" rtlCol="0">
            <a:spAutoFit/>
          </a:bodyPr>
          <a:lstStyle/>
          <a:p>
            <a:pPr marL="285750" indent="-285750">
              <a:buFont typeface="Wingdings" pitchFamily="2" charset="2"/>
              <a:buChar char="v"/>
            </a:pPr>
            <a:r>
              <a:rPr lang="en-US" sz="2000" dirty="0"/>
              <a:t>The </a:t>
            </a:r>
            <a:r>
              <a:rPr lang="en-US" sz="2000" dirty="0" smtClean="0"/>
              <a:t>Joystick </a:t>
            </a:r>
            <a:r>
              <a:rPr lang="en-US" sz="2000" dirty="0"/>
              <a:t>Set </a:t>
            </a:r>
            <a:r>
              <a:rPr lang="en-US" sz="2000" dirty="0" smtClean="0"/>
              <a:t>VI assigns </a:t>
            </a:r>
            <a:r>
              <a:rPr lang="en-US" sz="2000" dirty="0"/>
              <a:t>a name to the </a:t>
            </a:r>
            <a:r>
              <a:rPr lang="en-US" sz="2000" dirty="0" smtClean="0"/>
              <a:t>joystick </a:t>
            </a:r>
            <a:r>
              <a:rPr lang="en-US" sz="2000" dirty="0"/>
              <a:t>we opened so we can refer to </a:t>
            </a:r>
            <a:r>
              <a:rPr lang="en-US" sz="2000" dirty="0" smtClean="0"/>
              <a:t>it </a:t>
            </a:r>
            <a:r>
              <a:rPr lang="en-US" sz="2000" dirty="0"/>
              <a:t>later by that name</a:t>
            </a:r>
            <a:r>
              <a:rPr lang="en-US" sz="2000" dirty="0" smtClean="0"/>
              <a:t>.</a:t>
            </a:r>
          </a:p>
          <a:p>
            <a:pPr marL="285750" indent="-285750">
              <a:buFont typeface="Wingdings" pitchFamily="2" charset="2"/>
              <a:buChar char="v"/>
            </a:pPr>
            <a:endParaRPr lang="en-US" sz="2000" dirty="0" smtClean="0"/>
          </a:p>
          <a:p>
            <a:pPr marL="285750" indent="-285750">
              <a:buFont typeface="Wingdings" pitchFamily="2" charset="2"/>
              <a:buChar char="v"/>
            </a:pPr>
            <a:r>
              <a:rPr lang="en-US" sz="2000" dirty="0" smtClean="0"/>
              <a:t>The Brown connecting wire contains a cluster of information about the joystick.</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9194" y="2362200"/>
            <a:ext cx="4316006" cy="2400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77961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88981" y="304800"/>
            <a:ext cx="2326019" cy="584775"/>
          </a:xfrm>
          <a:prstGeom prst="rect">
            <a:avLst/>
          </a:prstGeom>
          <a:noFill/>
        </p:spPr>
        <p:txBody>
          <a:bodyPr wrap="square" rtlCol="0">
            <a:spAutoFit/>
          </a:bodyPr>
          <a:lstStyle/>
          <a:p>
            <a:r>
              <a:rPr lang="en-US" sz="3200" b="1" dirty="0" smtClean="0"/>
              <a:t>WPI Library</a:t>
            </a:r>
            <a:endParaRPr lang="en-US" sz="3200" b="1" dirty="0"/>
          </a:p>
        </p:txBody>
      </p:sp>
      <p:sp>
        <p:nvSpPr>
          <p:cNvPr id="5" name="TextBox 4"/>
          <p:cNvSpPr txBox="1"/>
          <p:nvPr/>
        </p:nvSpPr>
        <p:spPr>
          <a:xfrm>
            <a:off x="152400" y="1020306"/>
            <a:ext cx="4217158" cy="5047536"/>
          </a:xfrm>
          <a:prstGeom prst="rect">
            <a:avLst/>
          </a:prstGeom>
          <a:noFill/>
        </p:spPr>
        <p:txBody>
          <a:bodyPr wrap="square" rtlCol="0">
            <a:spAutoFit/>
          </a:bodyPr>
          <a:lstStyle/>
          <a:p>
            <a:pPr marL="285750" indent="-285750">
              <a:buFont typeface="Wingdings" pitchFamily="2" charset="2"/>
              <a:buChar char="v"/>
            </a:pPr>
            <a:r>
              <a:rPr lang="en-US" sz="2000" dirty="0" smtClean="0"/>
              <a:t>Writing our code from scratch would be a daunting task.  Fortunately the underlying code to open and communicate with a device has already been written in the WPI Library.</a:t>
            </a:r>
          </a:p>
          <a:p>
            <a:pPr marL="285750" indent="-285750">
              <a:buFont typeface="Wingdings" pitchFamily="2" charset="2"/>
              <a:buChar char="v"/>
            </a:pPr>
            <a:endParaRPr lang="en-US" sz="1100" dirty="0"/>
          </a:p>
          <a:p>
            <a:pPr marL="285750" indent="-285750">
              <a:buFont typeface="Wingdings" pitchFamily="2" charset="2"/>
              <a:buChar char="v"/>
            </a:pPr>
            <a:r>
              <a:rPr lang="en-US" sz="2000" dirty="0"/>
              <a:t>On the block diagram open the functions palette, and scroll to the bottom to find the WPI Robotics Library.  Pin it to the screen.</a:t>
            </a:r>
          </a:p>
          <a:p>
            <a:pPr marL="285750" indent="-285750">
              <a:buFont typeface="Wingdings" pitchFamily="2" charset="2"/>
              <a:buChar char="v"/>
            </a:pPr>
            <a:endParaRPr lang="en-US" sz="1100" dirty="0"/>
          </a:p>
          <a:p>
            <a:pPr marL="285750" indent="-285750">
              <a:buFont typeface="Wingdings" pitchFamily="2" charset="2"/>
              <a:buChar char="v"/>
            </a:pPr>
            <a:r>
              <a:rPr lang="en-US" sz="2000" dirty="0"/>
              <a:t>Inside </a:t>
            </a:r>
            <a:r>
              <a:rPr lang="en-US" sz="2000" dirty="0" err="1"/>
              <a:t>RobotDrive</a:t>
            </a:r>
            <a:r>
              <a:rPr lang="en-US" sz="2000" dirty="0"/>
              <a:t> you’ll find all the vi’s we used to begin the drive motors and several other options for working with them later.</a:t>
            </a:r>
          </a:p>
          <a:p>
            <a:pPr marL="285750" indent="-285750">
              <a:buFont typeface="Wingdings" pitchFamily="2" charset="2"/>
              <a:buChar char="v"/>
            </a:pPr>
            <a:endParaRPr lang="en-US" sz="2000" dirty="0" smtClean="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143000"/>
            <a:ext cx="4876800" cy="2135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3414975"/>
            <a:ext cx="4858603" cy="2073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03389" y="5766137"/>
            <a:ext cx="8897202" cy="707886"/>
          </a:xfrm>
          <a:prstGeom prst="rect">
            <a:avLst/>
          </a:prstGeom>
          <a:noFill/>
        </p:spPr>
        <p:txBody>
          <a:bodyPr wrap="square" rtlCol="0">
            <a:spAutoFit/>
          </a:bodyPr>
          <a:lstStyle/>
          <a:p>
            <a:pPr marL="285750" indent="-285750">
              <a:buFont typeface="Wingdings" pitchFamily="2" charset="2"/>
              <a:buChar char="v"/>
            </a:pPr>
            <a:r>
              <a:rPr lang="en-US" sz="2000" dirty="0" smtClean="0"/>
              <a:t>Inside </a:t>
            </a:r>
            <a:r>
              <a:rPr lang="en-US" sz="2000" dirty="0" err="1" smtClean="0"/>
              <a:t>RobotDrive</a:t>
            </a:r>
            <a:r>
              <a:rPr lang="en-US" sz="2000" dirty="0" smtClean="0"/>
              <a:t> you’ll find a sub-menu for Joystick.  Other parts of the WPI library include sensors and actuators (like motors, servos and solenoids).</a:t>
            </a:r>
          </a:p>
        </p:txBody>
      </p:sp>
    </p:spTree>
    <p:extLst>
      <p:ext uri="{BB962C8B-B14F-4D97-AF65-F5344CB8AC3E}">
        <p14:creationId xmlns:p14="http://schemas.microsoft.com/office/powerpoint/2010/main" val="288003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71801" y="304800"/>
            <a:ext cx="3048000" cy="584775"/>
          </a:xfrm>
          <a:prstGeom prst="rect">
            <a:avLst/>
          </a:prstGeom>
          <a:noFill/>
        </p:spPr>
        <p:txBody>
          <a:bodyPr wrap="square" rtlCol="0">
            <a:spAutoFit/>
          </a:bodyPr>
          <a:lstStyle/>
          <a:p>
            <a:r>
              <a:rPr lang="en-US" sz="3200" b="1" dirty="0" smtClean="0"/>
              <a:t>Adding a Motor</a:t>
            </a:r>
            <a:endParaRPr lang="en-US" sz="3200" b="1" dirty="0"/>
          </a:p>
        </p:txBody>
      </p:sp>
      <p:sp>
        <p:nvSpPr>
          <p:cNvPr id="5" name="TextBox 4"/>
          <p:cNvSpPr txBox="1"/>
          <p:nvPr/>
        </p:nvSpPr>
        <p:spPr>
          <a:xfrm>
            <a:off x="152400" y="1143000"/>
            <a:ext cx="3969952" cy="1938992"/>
          </a:xfrm>
          <a:prstGeom prst="rect">
            <a:avLst/>
          </a:prstGeom>
          <a:noFill/>
        </p:spPr>
        <p:txBody>
          <a:bodyPr wrap="square" rtlCol="0">
            <a:spAutoFit/>
          </a:bodyPr>
          <a:lstStyle/>
          <a:p>
            <a:pPr marL="285750" indent="-285750">
              <a:buFont typeface="Wingdings" pitchFamily="2" charset="2"/>
              <a:buChar char="v"/>
            </a:pPr>
            <a:r>
              <a:rPr lang="en-US" sz="2000" dirty="0" smtClean="0"/>
              <a:t>From the functions palette &gt; WPI Robotics Library sub-palette &gt; actuators &gt; motors place a copy of the motor Open and </a:t>
            </a:r>
            <a:r>
              <a:rPr lang="en-US" sz="2000" dirty="0" err="1" smtClean="0"/>
              <a:t>RefNum</a:t>
            </a:r>
            <a:r>
              <a:rPr lang="en-US" sz="2000" dirty="0" smtClean="0"/>
              <a:t> Set vi’s on the Begin Block Diagram.</a:t>
            </a:r>
          </a:p>
        </p:txBody>
      </p:sp>
      <p:sp>
        <p:nvSpPr>
          <p:cNvPr id="10" name="TextBox 9"/>
          <p:cNvSpPr txBox="1"/>
          <p:nvPr/>
        </p:nvSpPr>
        <p:spPr>
          <a:xfrm>
            <a:off x="179589" y="4800600"/>
            <a:ext cx="6830811" cy="1800493"/>
          </a:xfrm>
          <a:prstGeom prst="rect">
            <a:avLst/>
          </a:prstGeom>
          <a:noFill/>
        </p:spPr>
        <p:txBody>
          <a:bodyPr wrap="square" rtlCol="0">
            <a:spAutoFit/>
          </a:bodyPr>
          <a:lstStyle/>
          <a:p>
            <a:pPr marL="285750" indent="-285750">
              <a:buFont typeface="Wingdings" pitchFamily="2" charset="2"/>
              <a:buChar char="v"/>
            </a:pPr>
            <a:r>
              <a:rPr lang="en-US" sz="2000" dirty="0" smtClean="0"/>
              <a:t>Create a constant for the PWM channel and set it to the channel for the motor you choose.</a:t>
            </a:r>
          </a:p>
          <a:p>
            <a:pPr marL="285750" indent="-285750">
              <a:buFont typeface="Wingdings" pitchFamily="2" charset="2"/>
              <a:buChar char="v"/>
            </a:pPr>
            <a:endParaRPr lang="en-US" sz="1100" dirty="0" smtClean="0"/>
          </a:p>
          <a:p>
            <a:pPr marL="285750" indent="-285750">
              <a:buFont typeface="Wingdings" pitchFamily="2" charset="2"/>
              <a:buChar char="v"/>
            </a:pPr>
            <a:r>
              <a:rPr lang="en-US" sz="2000" dirty="0" smtClean="0"/>
              <a:t>On the Open Motor vi set the speed controller to the appropriate Jaguar, Victor or Talon.</a:t>
            </a:r>
          </a:p>
          <a:p>
            <a:pPr marL="285750" indent="-285750">
              <a:buFont typeface="Wingdings" pitchFamily="2" charset="2"/>
              <a:buChar char="v"/>
            </a:pPr>
            <a:endParaRPr lang="en-US" sz="2000" dirty="0" smtClean="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2352" y="1066800"/>
            <a:ext cx="4989804" cy="2129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Arrow Connector 3"/>
          <p:cNvCxnSpPr/>
          <p:nvPr/>
        </p:nvCxnSpPr>
        <p:spPr>
          <a:xfrm flipV="1">
            <a:off x="3581400" y="2131503"/>
            <a:ext cx="914401" cy="383097"/>
          </a:xfrm>
          <a:prstGeom prst="straightConnector1">
            <a:avLst/>
          </a:prstGeom>
          <a:ln w="38100">
            <a:solidFill>
              <a:srgbClr val="0D03DB"/>
            </a:solidFill>
            <a:tailEnd type="arrow"/>
          </a:ln>
        </p:spPr>
        <p:style>
          <a:lnRef idx="1">
            <a:schemeClr val="accent1"/>
          </a:lnRef>
          <a:fillRef idx="0">
            <a:schemeClr val="accent1"/>
          </a:fillRef>
          <a:effectRef idx="0">
            <a:schemeClr val="accent1"/>
          </a:effectRef>
          <a:fontRef idx="minor">
            <a:schemeClr val="tx1"/>
          </a:fontRef>
        </p:style>
      </p:cxnSp>
      <p:sp>
        <p:nvSpPr>
          <p:cNvPr id="8" name="Freeform 7"/>
          <p:cNvSpPr/>
          <p:nvPr/>
        </p:nvSpPr>
        <p:spPr>
          <a:xfrm>
            <a:off x="3575713" y="2306472"/>
            <a:ext cx="1692323" cy="375361"/>
          </a:xfrm>
          <a:custGeom>
            <a:avLst/>
            <a:gdLst>
              <a:gd name="connsiteX0" fmla="*/ 0 w 1692323"/>
              <a:gd name="connsiteY0" fmla="*/ 204716 h 375361"/>
              <a:gd name="connsiteX1" fmla="*/ 900753 w 1692323"/>
              <a:gd name="connsiteY1" fmla="*/ 368489 h 375361"/>
              <a:gd name="connsiteX2" fmla="*/ 1692323 w 1692323"/>
              <a:gd name="connsiteY2" fmla="*/ 0 h 375361"/>
            </a:gdLst>
            <a:ahLst/>
            <a:cxnLst>
              <a:cxn ang="0">
                <a:pos x="connsiteX0" y="connsiteY0"/>
              </a:cxn>
              <a:cxn ang="0">
                <a:pos x="connsiteX1" y="connsiteY1"/>
              </a:cxn>
              <a:cxn ang="0">
                <a:pos x="connsiteX2" y="connsiteY2"/>
              </a:cxn>
            </a:cxnLst>
            <a:rect l="l" t="t" r="r" b="b"/>
            <a:pathLst>
              <a:path w="1692323" h="375361">
                <a:moveTo>
                  <a:pt x="0" y="204716"/>
                </a:moveTo>
                <a:cubicBezTo>
                  <a:pt x="309349" y="303662"/>
                  <a:pt x="618699" y="402608"/>
                  <a:pt x="900753" y="368489"/>
                </a:cubicBezTo>
                <a:cubicBezTo>
                  <a:pt x="1182807" y="334370"/>
                  <a:pt x="1437565" y="167185"/>
                  <a:pt x="1692323" y="0"/>
                </a:cubicBezTo>
              </a:path>
            </a:pathLst>
          </a:custGeom>
          <a:ln w="38100">
            <a:solidFill>
              <a:srgbClr val="0D03DB"/>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5114978"/>
            <a:ext cx="983410" cy="1133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381000" y="3324761"/>
            <a:ext cx="8458200" cy="1323439"/>
          </a:xfrm>
          <a:prstGeom prst="rect">
            <a:avLst/>
          </a:prstGeom>
          <a:noFill/>
          <a:ln w="76200" cmpd="sng">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4200000" scaled="0"/>
            </a:gradFill>
          </a:ln>
        </p:spPr>
        <p:txBody>
          <a:bodyPr wrap="square" rtlCol="0">
            <a:spAutoFit/>
          </a:bodyPr>
          <a:lstStyle/>
          <a:p>
            <a:r>
              <a:rPr lang="en-US" sz="2000" dirty="0" smtClean="0"/>
              <a:t>Find an </a:t>
            </a:r>
            <a:r>
              <a:rPr lang="en-US" sz="2000" b="1" dirty="0" smtClean="0"/>
              <a:t>independent </a:t>
            </a:r>
            <a:r>
              <a:rPr lang="en-US" sz="2000" dirty="0" smtClean="0"/>
              <a:t>motor in your robot not in the drive system.   Note the type of speed controller and PWM channel for that motor.   If running the motor past a mechanical limit could damage the robot, consider disconnecting the power to it for this training.</a:t>
            </a:r>
            <a:endParaRPr lang="en-US" sz="2000" dirty="0"/>
          </a:p>
        </p:txBody>
      </p:sp>
      <p:cxnSp>
        <p:nvCxnSpPr>
          <p:cNvPr id="17" name="Straight Arrow Connector 16"/>
          <p:cNvCxnSpPr/>
          <p:nvPr/>
        </p:nvCxnSpPr>
        <p:spPr>
          <a:xfrm>
            <a:off x="4277436" y="5257800"/>
            <a:ext cx="3266364" cy="165802"/>
          </a:xfrm>
          <a:prstGeom prst="straightConnector1">
            <a:avLst/>
          </a:prstGeom>
          <a:ln w="38100">
            <a:solidFill>
              <a:srgbClr val="0D03DB"/>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984072" y="6082598"/>
            <a:ext cx="2559728" cy="0"/>
          </a:xfrm>
          <a:prstGeom prst="straightConnector1">
            <a:avLst/>
          </a:prstGeom>
          <a:ln w="38100">
            <a:solidFill>
              <a:srgbClr val="0D03DB"/>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86112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756848"/>
            <a:ext cx="4033838" cy="2048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057400" y="304800"/>
            <a:ext cx="4953000" cy="584775"/>
          </a:xfrm>
          <a:prstGeom prst="rect">
            <a:avLst/>
          </a:prstGeom>
          <a:noFill/>
        </p:spPr>
        <p:txBody>
          <a:bodyPr wrap="square" rtlCol="0">
            <a:spAutoFit/>
          </a:bodyPr>
          <a:lstStyle/>
          <a:p>
            <a:r>
              <a:rPr lang="en-US" sz="3200" b="1" dirty="0" smtClean="0"/>
              <a:t>Adding a Motor Continued</a:t>
            </a:r>
            <a:endParaRPr lang="en-US" sz="3200" b="1" dirty="0"/>
          </a:p>
        </p:txBody>
      </p:sp>
      <p:sp>
        <p:nvSpPr>
          <p:cNvPr id="5" name="TextBox 4"/>
          <p:cNvSpPr txBox="1"/>
          <p:nvPr/>
        </p:nvSpPr>
        <p:spPr>
          <a:xfrm>
            <a:off x="152400" y="1600200"/>
            <a:ext cx="8077200" cy="707886"/>
          </a:xfrm>
          <a:prstGeom prst="rect">
            <a:avLst/>
          </a:prstGeom>
          <a:noFill/>
        </p:spPr>
        <p:txBody>
          <a:bodyPr wrap="square" rtlCol="0">
            <a:spAutoFit/>
          </a:bodyPr>
          <a:lstStyle/>
          <a:p>
            <a:pPr marL="285750" indent="-285750">
              <a:buFont typeface="Wingdings" pitchFamily="2" charset="2"/>
              <a:buChar char="v"/>
            </a:pPr>
            <a:r>
              <a:rPr lang="en-US" sz="2000" dirty="0" smtClean="0"/>
              <a:t>Place the </a:t>
            </a:r>
            <a:r>
              <a:rPr lang="en-US" sz="2000" dirty="0" err="1" smtClean="0"/>
              <a:t>RefNum</a:t>
            </a:r>
            <a:r>
              <a:rPr lang="en-US" sz="2000" dirty="0" smtClean="0"/>
              <a:t> set vi to the right of the Open vi and wire over the </a:t>
            </a:r>
            <a:r>
              <a:rPr lang="en-US" sz="2000" b="1" dirty="0" err="1" smtClean="0"/>
              <a:t>DevRef</a:t>
            </a:r>
            <a:r>
              <a:rPr lang="en-US" sz="2000" b="1" dirty="0" smtClean="0"/>
              <a:t> string cluster </a:t>
            </a:r>
            <a:r>
              <a:rPr lang="en-US" sz="2000" dirty="0" smtClean="0"/>
              <a:t>and the </a:t>
            </a:r>
            <a:r>
              <a:rPr lang="en-US" sz="2000" b="1" dirty="0" smtClean="0"/>
              <a:t>error cluster </a:t>
            </a:r>
          </a:p>
        </p:txBody>
      </p:sp>
      <p:cxnSp>
        <p:nvCxnSpPr>
          <p:cNvPr id="6" name="Straight Arrow Connector 5"/>
          <p:cNvCxnSpPr/>
          <p:nvPr/>
        </p:nvCxnSpPr>
        <p:spPr>
          <a:xfrm>
            <a:off x="2057400" y="2308086"/>
            <a:ext cx="2819400" cy="1349514"/>
          </a:xfrm>
          <a:prstGeom prst="straightConnector1">
            <a:avLst/>
          </a:prstGeom>
          <a:ln w="38100">
            <a:solidFill>
              <a:srgbClr val="FA30CF"/>
            </a:solidFill>
            <a:tailEnd type="arrow"/>
          </a:ln>
        </p:spPr>
        <p:style>
          <a:lnRef idx="1">
            <a:schemeClr val="accent1"/>
          </a:lnRef>
          <a:fillRef idx="0">
            <a:schemeClr val="accent1"/>
          </a:fillRef>
          <a:effectRef idx="0">
            <a:schemeClr val="accent1"/>
          </a:effectRef>
          <a:fontRef idx="minor">
            <a:schemeClr val="tx1"/>
          </a:fontRef>
        </p:style>
      </p:cxnSp>
      <p:sp>
        <p:nvSpPr>
          <p:cNvPr id="9" name="Freeform 8"/>
          <p:cNvSpPr/>
          <p:nvPr/>
        </p:nvSpPr>
        <p:spPr>
          <a:xfrm>
            <a:off x="4872251" y="2204113"/>
            <a:ext cx="2906973" cy="2733596"/>
          </a:xfrm>
          <a:custGeom>
            <a:avLst/>
            <a:gdLst>
              <a:gd name="connsiteX0" fmla="*/ 0 w 2906973"/>
              <a:gd name="connsiteY0" fmla="*/ 0 h 2733596"/>
              <a:gd name="connsiteX1" fmla="*/ 2374710 w 2906973"/>
              <a:gd name="connsiteY1" fmla="*/ 627797 h 2733596"/>
              <a:gd name="connsiteX2" fmla="*/ 2906973 w 2906973"/>
              <a:gd name="connsiteY2" fmla="*/ 1651380 h 2733596"/>
              <a:gd name="connsiteX3" fmla="*/ 2374710 w 2906973"/>
              <a:gd name="connsiteY3" fmla="*/ 2661314 h 2733596"/>
              <a:gd name="connsiteX4" fmla="*/ 996286 w 2906973"/>
              <a:gd name="connsiteY4" fmla="*/ 2593075 h 2733596"/>
              <a:gd name="connsiteX5" fmla="*/ 491319 w 2906973"/>
              <a:gd name="connsiteY5" fmla="*/ 2115403 h 2733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06973" h="2733596">
                <a:moveTo>
                  <a:pt x="0" y="0"/>
                </a:moveTo>
                <a:cubicBezTo>
                  <a:pt x="945107" y="176283"/>
                  <a:pt x="1890215" y="352567"/>
                  <a:pt x="2374710" y="627797"/>
                </a:cubicBezTo>
                <a:cubicBezTo>
                  <a:pt x="2859205" y="903027"/>
                  <a:pt x="2906973" y="1312461"/>
                  <a:pt x="2906973" y="1651380"/>
                </a:cubicBezTo>
                <a:cubicBezTo>
                  <a:pt x="2906973" y="1990299"/>
                  <a:pt x="2693158" y="2504365"/>
                  <a:pt x="2374710" y="2661314"/>
                </a:cubicBezTo>
                <a:cubicBezTo>
                  <a:pt x="2056262" y="2818263"/>
                  <a:pt x="1310184" y="2684060"/>
                  <a:pt x="996286" y="2593075"/>
                </a:cubicBezTo>
                <a:cubicBezTo>
                  <a:pt x="682388" y="2502090"/>
                  <a:pt x="586853" y="2308746"/>
                  <a:pt x="491319" y="2115403"/>
                </a:cubicBezTo>
              </a:path>
            </a:pathLst>
          </a:custGeom>
          <a:ln w="38100">
            <a:solidFill>
              <a:srgbClr val="D7D2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TextBox 17"/>
          <p:cNvSpPr txBox="1"/>
          <p:nvPr/>
        </p:nvSpPr>
        <p:spPr>
          <a:xfrm>
            <a:off x="269543" y="5105400"/>
            <a:ext cx="8077200" cy="707886"/>
          </a:xfrm>
          <a:prstGeom prst="rect">
            <a:avLst/>
          </a:prstGeom>
          <a:noFill/>
        </p:spPr>
        <p:txBody>
          <a:bodyPr wrap="square" rtlCol="0">
            <a:spAutoFit/>
          </a:bodyPr>
          <a:lstStyle/>
          <a:p>
            <a:pPr marL="285750" indent="-285750">
              <a:buFont typeface="Wingdings" pitchFamily="2" charset="2"/>
              <a:buChar char="v"/>
            </a:pPr>
            <a:r>
              <a:rPr lang="en-US" sz="2000" dirty="0" smtClean="0"/>
              <a:t>Create a string constant for the </a:t>
            </a:r>
            <a:r>
              <a:rPr lang="en-US" sz="2000" b="1" dirty="0" err="1" smtClean="0"/>
              <a:t>refnum</a:t>
            </a:r>
            <a:r>
              <a:rPr lang="en-US" sz="2000" b="1" dirty="0" smtClean="0"/>
              <a:t> name </a:t>
            </a:r>
            <a:r>
              <a:rPr lang="en-US" sz="2000" dirty="0" smtClean="0"/>
              <a:t>of the motor </a:t>
            </a:r>
            <a:r>
              <a:rPr lang="en-US" sz="2000" dirty="0" err="1" smtClean="0"/>
              <a:t>RefNum</a:t>
            </a:r>
            <a:r>
              <a:rPr lang="en-US" sz="2000" dirty="0" smtClean="0"/>
              <a:t> set vi and give the motor and name that you will remember later.</a:t>
            </a:r>
            <a:endParaRPr lang="en-US" sz="2000" b="1" dirty="0" smtClean="0"/>
          </a:p>
        </p:txBody>
      </p:sp>
    </p:spTree>
    <p:extLst>
      <p:ext uri="{BB962C8B-B14F-4D97-AF65-F5344CB8AC3E}">
        <p14:creationId xmlns:p14="http://schemas.microsoft.com/office/powerpoint/2010/main" val="20382854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0" y="304800"/>
            <a:ext cx="3429000" cy="584775"/>
          </a:xfrm>
          <a:prstGeom prst="rect">
            <a:avLst/>
          </a:prstGeom>
          <a:noFill/>
        </p:spPr>
        <p:txBody>
          <a:bodyPr wrap="square" rtlCol="0">
            <a:spAutoFit/>
          </a:bodyPr>
          <a:lstStyle/>
          <a:p>
            <a:r>
              <a:rPr lang="en-US" sz="3200" b="1" dirty="0" smtClean="0"/>
              <a:t>Begin Possibilities</a:t>
            </a:r>
            <a:endParaRPr lang="en-US" sz="3200" b="1" dirty="0"/>
          </a:p>
        </p:txBody>
      </p:sp>
      <p:sp>
        <p:nvSpPr>
          <p:cNvPr id="5" name="TextBox 4"/>
          <p:cNvSpPr txBox="1"/>
          <p:nvPr/>
        </p:nvSpPr>
        <p:spPr>
          <a:xfrm>
            <a:off x="152400" y="1066800"/>
            <a:ext cx="8077200" cy="707886"/>
          </a:xfrm>
          <a:prstGeom prst="rect">
            <a:avLst/>
          </a:prstGeom>
          <a:noFill/>
        </p:spPr>
        <p:txBody>
          <a:bodyPr wrap="square" rtlCol="0">
            <a:spAutoFit/>
          </a:bodyPr>
          <a:lstStyle/>
          <a:p>
            <a:pPr marL="285750" indent="-285750">
              <a:buFont typeface="Wingdings" pitchFamily="2" charset="2"/>
              <a:buChar char="v"/>
            </a:pPr>
            <a:r>
              <a:rPr lang="en-US" sz="2000" dirty="0" smtClean="0"/>
              <a:t>We’re done with Begin, but for  a more complex project we would have a lot more items in here from the WPI library.  Hear are some examples</a:t>
            </a:r>
            <a:endParaRPr lang="en-US" sz="2000" b="1" dirty="0" smtClean="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7539" y="1846336"/>
            <a:ext cx="5676261" cy="18380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146" y="4153503"/>
            <a:ext cx="4332092" cy="11382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1599" y="5029200"/>
            <a:ext cx="4301742" cy="140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81310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43199" y="304800"/>
            <a:ext cx="3200401" cy="584775"/>
          </a:xfrm>
          <a:prstGeom prst="rect">
            <a:avLst/>
          </a:prstGeom>
          <a:noFill/>
        </p:spPr>
        <p:txBody>
          <a:bodyPr wrap="square" rtlCol="0">
            <a:spAutoFit/>
          </a:bodyPr>
          <a:lstStyle/>
          <a:p>
            <a:r>
              <a:rPr lang="en-US" sz="3200" b="1" dirty="0" smtClean="0"/>
              <a:t>Finish Front Panel</a:t>
            </a:r>
            <a:endParaRPr lang="en-US" sz="3200" b="1" dirty="0"/>
          </a:p>
        </p:txBody>
      </p:sp>
      <p:sp>
        <p:nvSpPr>
          <p:cNvPr id="7" name="TextBox 6"/>
          <p:cNvSpPr txBox="1"/>
          <p:nvPr/>
        </p:nvSpPr>
        <p:spPr>
          <a:xfrm>
            <a:off x="152398" y="1949946"/>
            <a:ext cx="4648201" cy="3370153"/>
          </a:xfrm>
          <a:prstGeom prst="rect">
            <a:avLst/>
          </a:prstGeom>
          <a:noFill/>
        </p:spPr>
        <p:txBody>
          <a:bodyPr wrap="square" rtlCol="0">
            <a:spAutoFit/>
          </a:bodyPr>
          <a:lstStyle/>
          <a:p>
            <a:pPr marL="285750" indent="-285750">
              <a:buFont typeface="Wingdings" pitchFamily="2" charset="2"/>
              <a:buChar char="v"/>
            </a:pPr>
            <a:r>
              <a:rPr lang="en-US" sz="2000" dirty="0" smtClean="0"/>
              <a:t>Find “Finish” in the Project Explorer Menu.</a:t>
            </a:r>
            <a:r>
              <a:rPr lang="en-US" sz="2000" dirty="0"/>
              <a:t> </a:t>
            </a:r>
            <a:r>
              <a:rPr lang="en-US" sz="2000" dirty="0" smtClean="0"/>
              <a:t> (You can also find it in the Robot Main architecture buried in the case structure.)</a:t>
            </a:r>
            <a:endParaRPr lang="en-US" sz="1100" dirty="0" smtClean="0"/>
          </a:p>
          <a:p>
            <a:pPr marL="800100" lvl="1" indent="-342900">
              <a:buFont typeface="Arial" pitchFamily="34" charset="0"/>
              <a:buChar char="•"/>
            </a:pPr>
            <a:r>
              <a:rPr lang="en-US" sz="2000" dirty="0"/>
              <a:t>O</a:t>
            </a:r>
            <a:r>
              <a:rPr lang="en-US" sz="2000" dirty="0" smtClean="0"/>
              <a:t>pen the Finish VI.</a:t>
            </a:r>
          </a:p>
          <a:p>
            <a:pPr marL="285750" indent="-285750">
              <a:buFont typeface="Wingdings" pitchFamily="2" charset="2"/>
              <a:buChar char="v"/>
            </a:pPr>
            <a:endParaRPr lang="en-US" sz="1100" dirty="0"/>
          </a:p>
          <a:p>
            <a:pPr marL="285750" indent="-285750">
              <a:buFont typeface="Wingdings" pitchFamily="2" charset="2"/>
              <a:buChar char="v"/>
            </a:pPr>
            <a:r>
              <a:rPr lang="en-US" sz="2000" dirty="0" smtClean="0"/>
              <a:t>This is the VI where we close everything we opened in the Begin VI.</a:t>
            </a:r>
          </a:p>
          <a:p>
            <a:pPr marL="285750" indent="-285750">
              <a:buFont typeface="Wingdings" pitchFamily="2" charset="2"/>
              <a:buChar char="v"/>
            </a:pPr>
            <a:endParaRPr lang="en-US" sz="1100" dirty="0"/>
          </a:p>
          <a:p>
            <a:endParaRPr lang="en-US" sz="1100" dirty="0" smtClean="0"/>
          </a:p>
          <a:p>
            <a:pPr marL="285750" indent="-285750">
              <a:buFont typeface="Wingdings" pitchFamily="2" charset="2"/>
              <a:buChar char="v"/>
            </a:pPr>
            <a:r>
              <a:rPr lang="en-US" sz="2000" dirty="0" smtClean="0"/>
              <a:t>There is nothing  on the Front Panel.  Hit control-E to open the Block Diagram.</a:t>
            </a: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492674"/>
            <a:ext cx="3990975" cy="4434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97781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76499" y="304800"/>
            <a:ext cx="3848102" cy="584775"/>
          </a:xfrm>
          <a:prstGeom prst="rect">
            <a:avLst/>
          </a:prstGeom>
          <a:noFill/>
        </p:spPr>
        <p:txBody>
          <a:bodyPr wrap="square" rtlCol="0">
            <a:spAutoFit/>
          </a:bodyPr>
          <a:lstStyle/>
          <a:p>
            <a:r>
              <a:rPr lang="en-US" sz="3200" b="1" dirty="0" smtClean="0"/>
              <a:t>Finish Block Diagram</a:t>
            </a:r>
            <a:endParaRPr lang="en-US" sz="3200" b="1" dirty="0"/>
          </a:p>
        </p:txBody>
      </p:sp>
      <p:sp>
        <p:nvSpPr>
          <p:cNvPr id="7" name="TextBox 6"/>
          <p:cNvSpPr txBox="1"/>
          <p:nvPr/>
        </p:nvSpPr>
        <p:spPr>
          <a:xfrm>
            <a:off x="152398" y="1066800"/>
            <a:ext cx="4224512" cy="5493812"/>
          </a:xfrm>
          <a:prstGeom prst="rect">
            <a:avLst/>
          </a:prstGeom>
          <a:noFill/>
        </p:spPr>
        <p:txBody>
          <a:bodyPr wrap="square" rtlCol="0">
            <a:spAutoFit/>
          </a:bodyPr>
          <a:lstStyle/>
          <a:p>
            <a:pPr marL="285750" indent="-285750">
              <a:buFont typeface="Wingdings" pitchFamily="2" charset="2"/>
              <a:buChar char="v"/>
            </a:pPr>
            <a:r>
              <a:rPr lang="en-US" sz="2000" dirty="0" smtClean="0"/>
              <a:t>The Finish Block Diagram consists of a sequence structure</a:t>
            </a:r>
          </a:p>
          <a:p>
            <a:pPr marL="285750" indent="-285750">
              <a:buFont typeface="Wingdings" pitchFamily="2" charset="2"/>
              <a:buChar char="v"/>
            </a:pPr>
            <a:endParaRPr lang="en-US" sz="1100" dirty="0" smtClean="0"/>
          </a:p>
          <a:p>
            <a:pPr marL="285750" indent="-285750">
              <a:buFont typeface="Wingdings" pitchFamily="2" charset="2"/>
              <a:buChar char="v"/>
            </a:pPr>
            <a:r>
              <a:rPr lang="en-US" sz="2000" dirty="0" smtClean="0"/>
              <a:t>The Get.vi is used to link to the </a:t>
            </a:r>
            <a:r>
              <a:rPr lang="en-US" sz="2000" dirty="0" err="1" smtClean="0"/>
              <a:t>RefNum</a:t>
            </a:r>
            <a:r>
              <a:rPr lang="en-US" sz="2000" dirty="0" smtClean="0"/>
              <a:t> we setup in Begin.</a:t>
            </a:r>
          </a:p>
          <a:p>
            <a:pPr marL="285750" indent="-285750">
              <a:buFont typeface="Wingdings" pitchFamily="2" charset="2"/>
              <a:buChar char="v"/>
            </a:pPr>
            <a:endParaRPr lang="en-US" sz="2000" dirty="0"/>
          </a:p>
          <a:p>
            <a:pPr marL="285750" indent="-285750">
              <a:buFont typeface="Wingdings" pitchFamily="2" charset="2"/>
              <a:buChar char="v"/>
            </a:pPr>
            <a:endParaRPr lang="en-US" sz="2000" dirty="0" smtClean="0"/>
          </a:p>
          <a:p>
            <a:pPr marL="285750" indent="-285750">
              <a:buFont typeface="Wingdings" pitchFamily="2" charset="2"/>
              <a:buChar char="v"/>
            </a:pPr>
            <a:endParaRPr lang="en-US" sz="2000" dirty="0" smtClean="0"/>
          </a:p>
          <a:p>
            <a:pPr marL="285750" indent="-285750">
              <a:buFont typeface="Wingdings" pitchFamily="2" charset="2"/>
              <a:buChar char="v"/>
            </a:pPr>
            <a:endParaRPr lang="en-US" sz="2000" dirty="0"/>
          </a:p>
          <a:p>
            <a:pPr marL="285750" indent="-285750">
              <a:buFont typeface="Wingdings" pitchFamily="2" charset="2"/>
              <a:buChar char="v"/>
            </a:pPr>
            <a:r>
              <a:rPr lang="en-US" sz="2000" dirty="0" smtClean="0"/>
              <a:t>The Close.vi is used to close the reference opened in Begin.</a:t>
            </a:r>
          </a:p>
          <a:p>
            <a:pPr marL="285750" indent="-285750">
              <a:buFont typeface="Wingdings" pitchFamily="2" charset="2"/>
              <a:buChar char="v"/>
            </a:pPr>
            <a:endParaRPr lang="en-US" sz="2000" dirty="0"/>
          </a:p>
          <a:p>
            <a:pPr marL="285750" indent="-285750">
              <a:buFont typeface="Wingdings" pitchFamily="2" charset="2"/>
              <a:buChar char="v"/>
            </a:pPr>
            <a:endParaRPr lang="en-US" sz="2000" dirty="0" smtClean="0"/>
          </a:p>
          <a:p>
            <a:pPr marL="285750" indent="-285750">
              <a:buFont typeface="Wingdings" pitchFamily="2" charset="2"/>
              <a:buChar char="v"/>
            </a:pPr>
            <a:endParaRPr lang="en-US" sz="2000" dirty="0" smtClean="0"/>
          </a:p>
          <a:p>
            <a:pPr marL="285750" indent="-285750">
              <a:buFont typeface="Wingdings" pitchFamily="2" charset="2"/>
              <a:buChar char="v"/>
            </a:pPr>
            <a:r>
              <a:rPr lang="en-US" sz="2000" dirty="0" smtClean="0"/>
              <a:t>The sequence structure cab be extended down to make room to close the motor we opened in Begin if there is not enough space already.</a:t>
            </a:r>
          </a:p>
        </p:txBody>
      </p:sp>
      <p:pic>
        <p:nvPicPr>
          <p:cNvPr id="717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4448" y="2590800"/>
            <a:ext cx="1630946" cy="1039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8101" y="449580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6580" y="1828801"/>
            <a:ext cx="5284483"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43415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4600" y="289679"/>
            <a:ext cx="4343400" cy="584775"/>
          </a:xfrm>
          <a:prstGeom prst="rect">
            <a:avLst/>
          </a:prstGeom>
          <a:noFill/>
        </p:spPr>
        <p:txBody>
          <a:bodyPr wrap="square" rtlCol="0">
            <a:spAutoFit/>
          </a:bodyPr>
          <a:lstStyle/>
          <a:p>
            <a:r>
              <a:rPr lang="en-US" sz="3200" b="1" dirty="0" smtClean="0"/>
              <a:t>The FRC Robot Project</a:t>
            </a:r>
          </a:p>
        </p:txBody>
      </p:sp>
      <p:sp>
        <p:nvSpPr>
          <p:cNvPr id="3" name="TextBox 2"/>
          <p:cNvSpPr txBox="1"/>
          <p:nvPr/>
        </p:nvSpPr>
        <p:spPr>
          <a:xfrm>
            <a:off x="228600" y="1447800"/>
            <a:ext cx="8686800" cy="4755148"/>
          </a:xfrm>
          <a:prstGeom prst="rect">
            <a:avLst/>
          </a:prstGeom>
          <a:noFill/>
        </p:spPr>
        <p:txBody>
          <a:bodyPr wrap="square" rtlCol="0">
            <a:spAutoFit/>
          </a:bodyPr>
          <a:lstStyle/>
          <a:p>
            <a:pPr marL="342900" indent="-342900">
              <a:buFont typeface="Wingdings" pitchFamily="2" charset="2"/>
              <a:buChar char="v"/>
            </a:pPr>
            <a:r>
              <a:rPr lang="en-US" sz="2800" dirty="0" smtClean="0"/>
              <a:t>Goals</a:t>
            </a:r>
          </a:p>
          <a:p>
            <a:pPr lvl="1"/>
            <a:endParaRPr lang="en-US" sz="2400" dirty="0"/>
          </a:p>
          <a:p>
            <a:pPr marL="914400" lvl="1" indent="-457200">
              <a:buFont typeface="+mj-lt"/>
              <a:buAutoNum type="arabicPeriod"/>
            </a:pPr>
            <a:r>
              <a:rPr lang="en-US" sz="2400" dirty="0" smtClean="0"/>
              <a:t>Overview of the various VI’s in the FRC Robot Project.</a:t>
            </a:r>
          </a:p>
          <a:p>
            <a:pPr marL="914400" lvl="1" indent="-457200">
              <a:buFont typeface="+mj-lt"/>
              <a:buAutoNum type="arabicPeriod"/>
            </a:pPr>
            <a:endParaRPr lang="en-US" sz="2400" dirty="0" smtClean="0"/>
          </a:p>
          <a:p>
            <a:pPr marL="914400" lvl="1" indent="-457200">
              <a:buFont typeface="+mj-lt"/>
              <a:buAutoNum type="arabicPeriod"/>
            </a:pPr>
            <a:r>
              <a:rPr lang="en-US" sz="2400" dirty="0" smtClean="0"/>
              <a:t>Create a program that uses a joystick to control 2 drive motors and an additional actuator motor.</a:t>
            </a:r>
          </a:p>
          <a:p>
            <a:pPr marL="914400" lvl="1" indent="-457200">
              <a:buFont typeface="+mj-lt"/>
              <a:buAutoNum type="arabicPeriod"/>
            </a:pPr>
            <a:endParaRPr lang="en-US" sz="2400" dirty="0" smtClean="0"/>
          </a:p>
          <a:p>
            <a:pPr marL="914400" lvl="1" indent="-457200">
              <a:buFont typeface="+mj-lt"/>
              <a:buAutoNum type="arabicPeriod"/>
            </a:pPr>
            <a:r>
              <a:rPr lang="en-US" sz="2400" dirty="0" smtClean="0"/>
              <a:t>Upload code and run in debug mode.</a:t>
            </a:r>
          </a:p>
          <a:p>
            <a:pPr marL="914400" lvl="1" indent="-457200">
              <a:buFont typeface="+mj-lt"/>
              <a:buAutoNum type="arabicPeriod"/>
            </a:pPr>
            <a:endParaRPr lang="en-US" sz="2400" dirty="0" smtClean="0"/>
          </a:p>
          <a:p>
            <a:pPr marL="914400" lvl="1" indent="-457200">
              <a:buFont typeface="+mj-lt"/>
              <a:buAutoNum type="arabicPeriod"/>
            </a:pPr>
            <a:r>
              <a:rPr lang="en-US" sz="2400" dirty="0"/>
              <a:t>Create an autonomous routine</a:t>
            </a:r>
            <a:r>
              <a:rPr lang="en-US" sz="2400" dirty="0" smtClean="0"/>
              <a:t>.</a:t>
            </a:r>
          </a:p>
          <a:p>
            <a:pPr marL="914400" lvl="1" indent="-457200">
              <a:buFont typeface="+mj-lt"/>
              <a:buAutoNum type="arabicPeriod"/>
            </a:pPr>
            <a:endParaRPr lang="en-US" sz="2400" dirty="0"/>
          </a:p>
          <a:p>
            <a:pPr marL="914400" lvl="1" indent="-457200">
              <a:buFont typeface="+mj-lt"/>
              <a:buAutoNum type="arabicPeriod"/>
            </a:pPr>
            <a:r>
              <a:rPr lang="en-US" sz="2400" dirty="0" smtClean="0"/>
              <a:t>Run a practice match.</a:t>
            </a:r>
          </a:p>
        </p:txBody>
      </p:sp>
      <p:sp>
        <p:nvSpPr>
          <p:cNvPr id="4" name="TextBox 3"/>
          <p:cNvSpPr txBox="1"/>
          <p:nvPr/>
        </p:nvSpPr>
        <p:spPr>
          <a:xfrm>
            <a:off x="609600" y="838200"/>
            <a:ext cx="7772400" cy="984885"/>
          </a:xfrm>
          <a:prstGeom prst="rect">
            <a:avLst/>
          </a:prstGeom>
          <a:noFill/>
        </p:spPr>
        <p:txBody>
          <a:bodyPr wrap="square" rtlCol="0">
            <a:spAutoFit/>
          </a:bodyPr>
          <a:lstStyle/>
          <a:p>
            <a:pPr algn="ctr"/>
            <a:r>
              <a:rPr lang="en-US" sz="2000" b="1" dirty="0" smtClean="0"/>
              <a:t>(Students using this primer should already have a basic understanding of LabVIEW architecture.)</a:t>
            </a:r>
            <a:endParaRPr lang="en-US" sz="2000" b="1" dirty="0"/>
          </a:p>
          <a:p>
            <a:endParaRPr lang="en-US" dirty="0"/>
          </a:p>
        </p:txBody>
      </p:sp>
    </p:spTree>
    <p:extLst>
      <p:ext uri="{BB962C8B-B14F-4D97-AF65-F5344CB8AC3E}">
        <p14:creationId xmlns:p14="http://schemas.microsoft.com/office/powerpoint/2010/main" val="20436796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00200" y="304800"/>
            <a:ext cx="6553200" cy="584775"/>
          </a:xfrm>
          <a:prstGeom prst="rect">
            <a:avLst/>
          </a:prstGeom>
          <a:noFill/>
        </p:spPr>
        <p:txBody>
          <a:bodyPr wrap="square" rtlCol="0">
            <a:spAutoFit/>
          </a:bodyPr>
          <a:lstStyle/>
          <a:p>
            <a:r>
              <a:rPr lang="en-US" sz="3200" b="1" dirty="0" smtClean="0"/>
              <a:t>Modifying the Finish Block Diagram</a:t>
            </a:r>
            <a:endParaRPr lang="en-US" sz="3200" b="1" dirty="0"/>
          </a:p>
        </p:txBody>
      </p:sp>
      <p:sp>
        <p:nvSpPr>
          <p:cNvPr id="7" name="TextBox 6"/>
          <p:cNvSpPr txBox="1"/>
          <p:nvPr/>
        </p:nvSpPr>
        <p:spPr>
          <a:xfrm>
            <a:off x="152398" y="1478767"/>
            <a:ext cx="2819402" cy="4401205"/>
          </a:xfrm>
          <a:prstGeom prst="rect">
            <a:avLst/>
          </a:prstGeom>
          <a:noFill/>
        </p:spPr>
        <p:txBody>
          <a:bodyPr wrap="square" rtlCol="0">
            <a:spAutoFit/>
          </a:bodyPr>
          <a:lstStyle/>
          <a:p>
            <a:pPr marL="285750" indent="-285750">
              <a:buFont typeface="Wingdings" pitchFamily="2" charset="2"/>
              <a:buChar char="v"/>
            </a:pPr>
            <a:r>
              <a:rPr lang="en-US" sz="2000" dirty="0" smtClean="0"/>
              <a:t>In the </a:t>
            </a:r>
            <a:r>
              <a:rPr lang="en-US" sz="2000" dirty="0" err="1" smtClean="0"/>
              <a:t>MotorControl</a:t>
            </a:r>
            <a:r>
              <a:rPr lang="en-US" sz="2000" dirty="0" smtClean="0"/>
              <a:t> sub-palette select the </a:t>
            </a:r>
            <a:r>
              <a:rPr lang="en-US" sz="2000" dirty="0" err="1" smtClean="0"/>
              <a:t>RefNum</a:t>
            </a:r>
            <a:r>
              <a:rPr lang="en-US" sz="2000" dirty="0" smtClean="0"/>
              <a:t> Get.vi and Close.vi and place them in the space created in the sequence structure.</a:t>
            </a:r>
          </a:p>
          <a:p>
            <a:pPr marL="285750" indent="-285750">
              <a:buFont typeface="Wingdings" pitchFamily="2" charset="2"/>
              <a:buChar char="v"/>
            </a:pPr>
            <a:endParaRPr lang="en-US" sz="2000" dirty="0"/>
          </a:p>
          <a:p>
            <a:pPr marL="285750" indent="-285750">
              <a:buFont typeface="Wingdings" pitchFamily="2" charset="2"/>
              <a:buChar char="v"/>
            </a:pPr>
            <a:r>
              <a:rPr lang="en-US" sz="2000" dirty="0" smtClean="0"/>
              <a:t>Create a string constant and make sure the </a:t>
            </a:r>
            <a:r>
              <a:rPr lang="en-US" sz="2000" dirty="0" err="1" smtClean="0"/>
              <a:t>RefNum</a:t>
            </a:r>
            <a:r>
              <a:rPr lang="en-US" sz="2000" dirty="0" smtClean="0"/>
              <a:t> name is the same as what you created in Begin.</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4044" y="2000536"/>
            <a:ext cx="6168498"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93879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76499" y="304800"/>
            <a:ext cx="3467102" cy="584775"/>
          </a:xfrm>
          <a:prstGeom prst="rect">
            <a:avLst/>
          </a:prstGeom>
          <a:noFill/>
        </p:spPr>
        <p:txBody>
          <a:bodyPr wrap="square" rtlCol="0">
            <a:spAutoFit/>
          </a:bodyPr>
          <a:lstStyle/>
          <a:p>
            <a:r>
              <a:rPr lang="en-US" sz="3200" b="1" dirty="0" err="1" smtClean="0"/>
              <a:t>Teleop</a:t>
            </a:r>
            <a:r>
              <a:rPr lang="en-US" sz="3200" b="1" dirty="0" smtClean="0"/>
              <a:t> Front Panel</a:t>
            </a:r>
            <a:endParaRPr lang="en-US" sz="3200" b="1" dirty="0"/>
          </a:p>
        </p:txBody>
      </p:sp>
      <p:sp>
        <p:nvSpPr>
          <p:cNvPr id="7" name="TextBox 6"/>
          <p:cNvSpPr txBox="1"/>
          <p:nvPr/>
        </p:nvSpPr>
        <p:spPr>
          <a:xfrm>
            <a:off x="152397" y="1143000"/>
            <a:ext cx="4405955" cy="4601260"/>
          </a:xfrm>
          <a:prstGeom prst="rect">
            <a:avLst/>
          </a:prstGeom>
          <a:noFill/>
        </p:spPr>
        <p:txBody>
          <a:bodyPr wrap="square" rtlCol="0">
            <a:spAutoFit/>
          </a:bodyPr>
          <a:lstStyle/>
          <a:p>
            <a:pPr marL="285750" indent="-285750">
              <a:buFont typeface="Wingdings" pitchFamily="2" charset="2"/>
              <a:buChar char="v"/>
            </a:pPr>
            <a:r>
              <a:rPr lang="en-US" sz="2000" dirty="0" smtClean="0"/>
              <a:t>From the Project Explorer Menu open the </a:t>
            </a:r>
            <a:r>
              <a:rPr lang="en-US" sz="2000" dirty="0" err="1" smtClean="0"/>
              <a:t>Teleop</a:t>
            </a:r>
            <a:r>
              <a:rPr lang="en-US" sz="2000" dirty="0" smtClean="0"/>
              <a:t> VI.  (It can also be found in the case structure in Robot Main).</a:t>
            </a:r>
          </a:p>
          <a:p>
            <a:pPr marL="285750" indent="-285750">
              <a:buFont typeface="Wingdings" pitchFamily="2" charset="2"/>
              <a:buChar char="v"/>
            </a:pPr>
            <a:endParaRPr lang="en-US" sz="1100" dirty="0"/>
          </a:p>
          <a:p>
            <a:pPr marL="285750" indent="-285750">
              <a:buFont typeface="Wingdings" pitchFamily="2" charset="2"/>
              <a:buChar char="v"/>
            </a:pPr>
            <a:r>
              <a:rPr lang="en-US" sz="2000" b="1" dirty="0" smtClean="0"/>
              <a:t>This is the VI where we will read all the driver input controls.</a:t>
            </a:r>
          </a:p>
          <a:p>
            <a:pPr marL="285750" indent="-285750">
              <a:buFont typeface="Wingdings" pitchFamily="2" charset="2"/>
              <a:buChar char="v"/>
            </a:pPr>
            <a:endParaRPr lang="en-US" sz="1100" dirty="0" smtClean="0"/>
          </a:p>
          <a:p>
            <a:pPr marL="285750" indent="-285750">
              <a:buFont typeface="Wingdings" pitchFamily="2" charset="2"/>
              <a:buChar char="v"/>
            </a:pPr>
            <a:r>
              <a:rPr lang="en-US" sz="2000" dirty="0" smtClean="0"/>
              <a:t>This VI is called every 20 </a:t>
            </a:r>
            <a:r>
              <a:rPr lang="en-US" sz="2000" dirty="0" err="1" smtClean="0"/>
              <a:t>ms</a:t>
            </a:r>
            <a:r>
              <a:rPr lang="en-US" sz="2000" dirty="0" smtClean="0"/>
              <a:t> by the Field Management System (FMS) and teams should avoid adding any code that would cause the loop to process slower than that.</a:t>
            </a:r>
          </a:p>
          <a:p>
            <a:endParaRPr lang="en-US" sz="1100" dirty="0" smtClean="0"/>
          </a:p>
          <a:p>
            <a:pPr marL="285750" indent="-285750">
              <a:buFont typeface="Wingdings" pitchFamily="2" charset="2"/>
              <a:buChar char="v"/>
            </a:pPr>
            <a:r>
              <a:rPr lang="en-US" sz="2000" dirty="0" smtClean="0"/>
              <a:t>There is nothing  on the Front Panel that we need to modify.  Hit control-E to open the Block Diagram.</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8352" y="1152525"/>
            <a:ext cx="4572000" cy="532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25475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76498" y="304800"/>
            <a:ext cx="3848102" cy="584775"/>
          </a:xfrm>
          <a:prstGeom prst="rect">
            <a:avLst/>
          </a:prstGeom>
          <a:noFill/>
        </p:spPr>
        <p:txBody>
          <a:bodyPr wrap="square" rtlCol="0">
            <a:spAutoFit/>
          </a:bodyPr>
          <a:lstStyle/>
          <a:p>
            <a:r>
              <a:rPr lang="en-US" sz="3200" b="1" dirty="0" err="1" smtClean="0"/>
              <a:t>Teleop</a:t>
            </a:r>
            <a:r>
              <a:rPr lang="en-US" sz="3200" b="1" dirty="0" smtClean="0"/>
              <a:t> Block Diagram</a:t>
            </a:r>
            <a:endParaRPr lang="en-US" sz="3200" b="1" dirty="0"/>
          </a:p>
        </p:txBody>
      </p:sp>
      <p:sp>
        <p:nvSpPr>
          <p:cNvPr id="7" name="TextBox 6"/>
          <p:cNvSpPr txBox="1"/>
          <p:nvPr/>
        </p:nvSpPr>
        <p:spPr>
          <a:xfrm>
            <a:off x="152397" y="1190500"/>
            <a:ext cx="5029203" cy="5016758"/>
          </a:xfrm>
          <a:prstGeom prst="rect">
            <a:avLst/>
          </a:prstGeom>
          <a:noFill/>
        </p:spPr>
        <p:txBody>
          <a:bodyPr wrap="square" rtlCol="0">
            <a:spAutoFit/>
          </a:bodyPr>
          <a:lstStyle/>
          <a:p>
            <a:pPr marL="285750" indent="-285750">
              <a:buFont typeface="Wingdings" pitchFamily="2" charset="2"/>
              <a:buChar char="v"/>
            </a:pPr>
            <a:r>
              <a:rPr lang="en-US" sz="2000" dirty="0" smtClean="0"/>
              <a:t>There are a few items on the left side of the </a:t>
            </a:r>
            <a:r>
              <a:rPr lang="en-US" sz="2000" dirty="0" err="1" smtClean="0"/>
              <a:t>Teleop</a:t>
            </a:r>
            <a:r>
              <a:rPr lang="en-US" sz="2000" dirty="0" smtClean="0"/>
              <a:t> stock program that we want to leave unchanged</a:t>
            </a:r>
          </a:p>
          <a:p>
            <a:pPr marL="285750" indent="-285750">
              <a:buFont typeface="Wingdings" pitchFamily="2" charset="2"/>
              <a:buChar char="v"/>
            </a:pPr>
            <a:endParaRPr lang="en-US" sz="2000" dirty="0" smtClean="0"/>
          </a:p>
          <a:p>
            <a:pPr marL="285750" indent="-285750">
              <a:buFont typeface="Wingdings" pitchFamily="2" charset="2"/>
              <a:buChar char="v"/>
            </a:pPr>
            <a:endParaRPr lang="en-US" sz="2000" dirty="0"/>
          </a:p>
          <a:p>
            <a:pPr marL="285750" indent="-285750">
              <a:buFont typeface="Wingdings" pitchFamily="2" charset="2"/>
              <a:buChar char="v"/>
            </a:pPr>
            <a:endParaRPr lang="en-US" sz="2000" dirty="0"/>
          </a:p>
          <a:p>
            <a:pPr marL="285750" indent="-285750">
              <a:buFont typeface="Wingdings" pitchFamily="2" charset="2"/>
              <a:buChar char="v"/>
            </a:pPr>
            <a:r>
              <a:rPr lang="en-US" sz="2000" dirty="0" smtClean="0"/>
              <a:t>Match Info and Call Context are expected inputs to the </a:t>
            </a:r>
            <a:r>
              <a:rPr lang="en-US" sz="2000" dirty="0" err="1" smtClean="0"/>
              <a:t>Teleop</a:t>
            </a:r>
            <a:r>
              <a:rPr lang="en-US" sz="2000" dirty="0"/>
              <a:t> </a:t>
            </a:r>
            <a:r>
              <a:rPr lang="en-US" sz="2000" dirty="0" smtClean="0"/>
              <a:t>VI and deleting them would require us to modify Robot Main.</a:t>
            </a:r>
          </a:p>
          <a:p>
            <a:pPr marL="285750" indent="-285750">
              <a:buFont typeface="Wingdings" pitchFamily="2" charset="2"/>
              <a:buChar char="v"/>
            </a:pPr>
            <a:endParaRPr lang="en-US" sz="2000" dirty="0" smtClean="0"/>
          </a:p>
          <a:p>
            <a:endParaRPr lang="en-US" sz="2000" dirty="0"/>
          </a:p>
          <a:p>
            <a:pPr marL="285750" indent="-285750">
              <a:buFont typeface="Wingdings" pitchFamily="2" charset="2"/>
              <a:buChar char="v"/>
            </a:pPr>
            <a:endParaRPr lang="en-US" sz="2000" dirty="0" smtClean="0"/>
          </a:p>
          <a:p>
            <a:endParaRPr lang="en-US" sz="2000" dirty="0" smtClean="0"/>
          </a:p>
          <a:p>
            <a:pPr marL="285750" indent="-285750">
              <a:buFont typeface="Wingdings" pitchFamily="2" charset="2"/>
              <a:buChar char="v"/>
            </a:pPr>
            <a:r>
              <a:rPr lang="en-US" sz="2000" dirty="0" smtClean="0"/>
              <a:t>The Report Code State helps communicate to the field observers that the robot is in the correct mode.</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6156"/>
          <a:stretch/>
        </p:blipFill>
        <p:spPr bwMode="auto">
          <a:xfrm>
            <a:off x="5181601" y="1219200"/>
            <a:ext cx="3886200" cy="5251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08989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00400" y="304798"/>
            <a:ext cx="3009900" cy="584775"/>
          </a:xfrm>
          <a:prstGeom prst="rect">
            <a:avLst/>
          </a:prstGeom>
          <a:noFill/>
        </p:spPr>
        <p:txBody>
          <a:bodyPr wrap="square" rtlCol="0">
            <a:spAutoFit/>
          </a:bodyPr>
          <a:lstStyle/>
          <a:p>
            <a:r>
              <a:rPr lang="en-US" sz="3200" b="1" dirty="0" smtClean="0"/>
              <a:t>Network Tables</a:t>
            </a:r>
            <a:endParaRPr lang="en-US" sz="3200" b="1" dirty="0"/>
          </a:p>
        </p:txBody>
      </p:sp>
      <p:sp>
        <p:nvSpPr>
          <p:cNvPr id="7" name="TextBox 6"/>
          <p:cNvSpPr txBox="1"/>
          <p:nvPr/>
        </p:nvSpPr>
        <p:spPr>
          <a:xfrm>
            <a:off x="152397" y="990600"/>
            <a:ext cx="8839203" cy="1015663"/>
          </a:xfrm>
          <a:prstGeom prst="rect">
            <a:avLst/>
          </a:prstGeom>
          <a:noFill/>
        </p:spPr>
        <p:txBody>
          <a:bodyPr wrap="square" rtlCol="0">
            <a:spAutoFit/>
          </a:bodyPr>
          <a:lstStyle/>
          <a:p>
            <a:pPr marL="285750" indent="-285750">
              <a:buFont typeface="Wingdings" pitchFamily="2" charset="2"/>
              <a:buChar char="v"/>
            </a:pPr>
            <a:r>
              <a:rPr lang="en-US" sz="2000" dirty="0" smtClean="0"/>
              <a:t>There are several VI’s in the default code with an SD circle on them.  They are designed to pass information between the robot and the driver’s station computer.</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4680" y="4724400"/>
            <a:ext cx="2381720" cy="866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152400" y="2057400"/>
            <a:ext cx="8491640" cy="1323439"/>
          </a:xfrm>
          <a:prstGeom prst="rect">
            <a:avLst/>
          </a:prstGeom>
          <a:noFill/>
        </p:spPr>
        <p:txBody>
          <a:bodyPr wrap="square" rtlCol="0">
            <a:spAutoFit/>
          </a:bodyPr>
          <a:lstStyle/>
          <a:p>
            <a:pPr marL="285750" indent="-285750">
              <a:buFont typeface="Wingdings" pitchFamily="2" charset="2"/>
              <a:buChar char="v"/>
            </a:pPr>
            <a:r>
              <a:rPr lang="en-US" sz="2000" dirty="0" smtClean="0"/>
              <a:t>Some of them are set to read parts of the driver’s station screen that the user can interact with.  Others read the robot and display updated information on the driver’s station screen.</a:t>
            </a:r>
          </a:p>
          <a:p>
            <a:pPr marL="285750" indent="-285750">
              <a:buFont typeface="Wingdings" pitchFamily="2" charset="2"/>
              <a:buChar char="v"/>
            </a:pPr>
            <a:endParaRPr lang="en-US" sz="2000" dirty="0" smtClean="0"/>
          </a:p>
        </p:txBody>
      </p:sp>
      <p:sp>
        <p:nvSpPr>
          <p:cNvPr id="5" name="Freeform 4"/>
          <p:cNvSpPr/>
          <p:nvPr/>
        </p:nvSpPr>
        <p:spPr>
          <a:xfrm>
            <a:off x="3057099" y="5527343"/>
            <a:ext cx="2060811" cy="664979"/>
          </a:xfrm>
          <a:custGeom>
            <a:avLst/>
            <a:gdLst>
              <a:gd name="connsiteX0" fmla="*/ 2060811 w 2060811"/>
              <a:gd name="connsiteY0" fmla="*/ 0 h 664979"/>
              <a:gd name="connsiteX1" fmla="*/ 1037229 w 2060811"/>
              <a:gd name="connsiteY1" fmla="*/ 641445 h 664979"/>
              <a:gd name="connsiteX2" fmla="*/ 0 w 2060811"/>
              <a:gd name="connsiteY2" fmla="*/ 464024 h 664979"/>
            </a:gdLst>
            <a:ahLst/>
            <a:cxnLst>
              <a:cxn ang="0">
                <a:pos x="connsiteX0" y="connsiteY0"/>
              </a:cxn>
              <a:cxn ang="0">
                <a:pos x="connsiteX1" y="connsiteY1"/>
              </a:cxn>
              <a:cxn ang="0">
                <a:pos x="connsiteX2" y="connsiteY2"/>
              </a:cxn>
            </a:cxnLst>
            <a:rect l="l" t="t" r="r" b="b"/>
            <a:pathLst>
              <a:path w="2060811" h="664979">
                <a:moveTo>
                  <a:pt x="2060811" y="0"/>
                </a:moveTo>
                <a:cubicBezTo>
                  <a:pt x="1720754" y="282054"/>
                  <a:pt x="1380697" y="564108"/>
                  <a:pt x="1037229" y="641445"/>
                </a:cubicBezTo>
                <a:cubicBezTo>
                  <a:pt x="693761" y="718782"/>
                  <a:pt x="346880" y="591403"/>
                  <a:pt x="0" y="464024"/>
                </a:cubicBezTo>
              </a:path>
            </a:pathLst>
          </a:custGeom>
          <a:ln w="38100">
            <a:solidFill>
              <a:srgbClr val="0D03DB"/>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532" y="4943051"/>
            <a:ext cx="3352467" cy="1663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8178" y="2971800"/>
            <a:ext cx="5473422" cy="803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Freeform 7"/>
          <p:cNvSpPr/>
          <p:nvPr/>
        </p:nvSpPr>
        <p:spPr>
          <a:xfrm>
            <a:off x="5410200" y="3775345"/>
            <a:ext cx="2086312" cy="1192440"/>
          </a:xfrm>
          <a:custGeom>
            <a:avLst/>
            <a:gdLst>
              <a:gd name="connsiteX0" fmla="*/ 471797 w 3409957"/>
              <a:gd name="connsiteY0" fmla="*/ 0 h 1487606"/>
              <a:gd name="connsiteX1" fmla="*/ 185194 w 3409957"/>
              <a:gd name="connsiteY1" fmla="*/ 641445 h 1487606"/>
              <a:gd name="connsiteX2" fmla="*/ 2928394 w 3409957"/>
              <a:gd name="connsiteY2" fmla="*/ 1023582 h 1487606"/>
              <a:gd name="connsiteX3" fmla="*/ 3392418 w 3409957"/>
              <a:gd name="connsiteY3" fmla="*/ 1487606 h 1487606"/>
            </a:gdLst>
            <a:ahLst/>
            <a:cxnLst>
              <a:cxn ang="0">
                <a:pos x="connsiteX0" y="connsiteY0"/>
              </a:cxn>
              <a:cxn ang="0">
                <a:pos x="connsiteX1" y="connsiteY1"/>
              </a:cxn>
              <a:cxn ang="0">
                <a:pos x="connsiteX2" y="connsiteY2"/>
              </a:cxn>
              <a:cxn ang="0">
                <a:pos x="connsiteX3" y="connsiteY3"/>
              </a:cxn>
            </a:cxnLst>
            <a:rect l="l" t="t" r="r" b="b"/>
            <a:pathLst>
              <a:path w="3409957" h="1487606">
                <a:moveTo>
                  <a:pt x="471797" y="0"/>
                </a:moveTo>
                <a:cubicBezTo>
                  <a:pt x="123779" y="235424"/>
                  <a:pt x="-224239" y="470848"/>
                  <a:pt x="185194" y="641445"/>
                </a:cubicBezTo>
                <a:cubicBezTo>
                  <a:pt x="594627" y="812042"/>
                  <a:pt x="2393857" y="882555"/>
                  <a:pt x="2928394" y="1023582"/>
                </a:cubicBezTo>
                <a:cubicBezTo>
                  <a:pt x="3462931" y="1164609"/>
                  <a:pt x="3427674" y="1326107"/>
                  <a:pt x="3392418" y="1487606"/>
                </a:cubicBezTo>
              </a:path>
            </a:pathLst>
          </a:custGeom>
          <a:ln w="38100">
            <a:solidFill>
              <a:srgbClr val="0D03DB"/>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819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281433"/>
            <a:ext cx="2791919" cy="3252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98845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28800" y="304800"/>
            <a:ext cx="5791200" cy="584775"/>
          </a:xfrm>
          <a:prstGeom prst="rect">
            <a:avLst/>
          </a:prstGeom>
          <a:noFill/>
        </p:spPr>
        <p:txBody>
          <a:bodyPr wrap="square" rtlCol="0">
            <a:spAutoFit/>
          </a:bodyPr>
          <a:lstStyle/>
          <a:p>
            <a:r>
              <a:rPr lang="en-US" sz="3200" b="1" dirty="0" err="1" smtClean="0"/>
              <a:t>Teleop</a:t>
            </a:r>
            <a:r>
              <a:rPr lang="en-US" sz="3200" b="1" dirty="0" smtClean="0"/>
              <a:t> Block Diagram Continued</a:t>
            </a:r>
            <a:endParaRPr lang="en-US" sz="3200" b="1" dirty="0"/>
          </a:p>
        </p:txBody>
      </p:sp>
      <p:sp>
        <p:nvSpPr>
          <p:cNvPr id="7" name="TextBox 6"/>
          <p:cNvSpPr txBox="1"/>
          <p:nvPr/>
        </p:nvSpPr>
        <p:spPr>
          <a:xfrm>
            <a:off x="152397" y="1190500"/>
            <a:ext cx="8763003" cy="4909036"/>
          </a:xfrm>
          <a:prstGeom prst="rect">
            <a:avLst/>
          </a:prstGeom>
          <a:noFill/>
        </p:spPr>
        <p:txBody>
          <a:bodyPr wrap="square" rtlCol="0">
            <a:spAutoFit/>
          </a:bodyPr>
          <a:lstStyle/>
          <a:p>
            <a:pPr marL="285750" indent="-285750">
              <a:buFont typeface="Wingdings" pitchFamily="2" charset="2"/>
              <a:buChar char="v"/>
            </a:pPr>
            <a:r>
              <a:rPr lang="en-US" sz="2000" dirty="0" err="1" smtClean="0"/>
              <a:t>Teleop</a:t>
            </a:r>
            <a:r>
              <a:rPr lang="en-US" sz="2000" dirty="0" smtClean="0"/>
              <a:t> is the perfect place to read driver inputs like the joystick.</a:t>
            </a:r>
          </a:p>
          <a:p>
            <a:pPr marL="285750" indent="-285750">
              <a:buFont typeface="Wingdings" pitchFamily="2" charset="2"/>
              <a:buChar char="v"/>
            </a:pPr>
            <a:endParaRPr lang="en-US" sz="2000" dirty="0"/>
          </a:p>
          <a:p>
            <a:pPr marL="285750" indent="-285750">
              <a:buFont typeface="Wingdings" pitchFamily="2" charset="2"/>
              <a:buChar char="v"/>
            </a:pPr>
            <a:endParaRPr lang="en-US" sz="2000" dirty="0" smtClean="0"/>
          </a:p>
          <a:p>
            <a:pPr marL="285750" indent="-285750">
              <a:buFont typeface="Wingdings" pitchFamily="2" charset="2"/>
              <a:buChar char="v"/>
            </a:pPr>
            <a:endParaRPr lang="en-US" sz="2000" dirty="0"/>
          </a:p>
          <a:p>
            <a:pPr marL="285750" indent="-285750">
              <a:buFont typeface="Wingdings" pitchFamily="2" charset="2"/>
              <a:buChar char="v"/>
            </a:pPr>
            <a:endParaRPr lang="en-US" sz="2000" dirty="0" smtClean="0"/>
          </a:p>
          <a:p>
            <a:pPr marL="285750" indent="-285750">
              <a:buFont typeface="Wingdings" pitchFamily="2" charset="2"/>
              <a:buChar char="v"/>
            </a:pPr>
            <a:endParaRPr lang="en-US" sz="2000" dirty="0"/>
          </a:p>
          <a:p>
            <a:pPr marL="285750" indent="-285750">
              <a:buFont typeface="Wingdings" pitchFamily="2" charset="2"/>
              <a:buChar char="v"/>
            </a:pPr>
            <a:endParaRPr lang="en-US" sz="2000" dirty="0" smtClean="0"/>
          </a:p>
          <a:p>
            <a:pPr marL="285750" indent="-285750">
              <a:buFont typeface="Wingdings" pitchFamily="2" charset="2"/>
              <a:buChar char="v"/>
            </a:pPr>
            <a:endParaRPr lang="en-US" sz="2000" dirty="0" smtClean="0"/>
          </a:p>
          <a:p>
            <a:endParaRPr lang="en-US" sz="1100" dirty="0"/>
          </a:p>
          <a:p>
            <a:endParaRPr lang="en-US" sz="1100" dirty="0" smtClean="0"/>
          </a:p>
          <a:p>
            <a:endParaRPr lang="en-US" sz="1100" dirty="0"/>
          </a:p>
          <a:p>
            <a:pPr marL="285750" indent="-285750">
              <a:buFont typeface="Wingdings" pitchFamily="2" charset="2"/>
              <a:buChar char="v"/>
            </a:pPr>
            <a:r>
              <a:rPr lang="en-US" sz="2000" dirty="0" smtClean="0"/>
              <a:t>It is our opinion that there are other places in the code that are better for processing those inputs.  We will want to cut out the following piece of code and </a:t>
            </a:r>
            <a:r>
              <a:rPr lang="en-US" sz="2000" b="1" u="sng" dirty="0" smtClean="0"/>
              <a:t>save it to paste in a later VI </a:t>
            </a:r>
            <a:r>
              <a:rPr lang="en-US" sz="2000" dirty="0" smtClean="0"/>
              <a:t>where the functionality could also be available for the autonomous.</a:t>
            </a:r>
          </a:p>
          <a:p>
            <a:pPr marL="285750" indent="-285750">
              <a:buFont typeface="Wingdings" pitchFamily="2" charset="2"/>
              <a:buChar char="v"/>
            </a:pPr>
            <a:endParaRPr lang="en-US" sz="2000" dirty="0" smtClean="0"/>
          </a:p>
          <a:p>
            <a:pPr marL="285750" indent="-285750">
              <a:buFont typeface="Wingdings" pitchFamily="2" charset="2"/>
              <a:buChar char="v"/>
            </a:pPr>
            <a:endParaRPr lang="en-US" sz="2000" dirty="0"/>
          </a:p>
        </p:txBody>
      </p:sp>
      <p:sp>
        <p:nvSpPr>
          <p:cNvPr id="4" name="Smiley Face 3"/>
          <p:cNvSpPr/>
          <p:nvPr/>
        </p:nvSpPr>
        <p:spPr>
          <a:xfrm>
            <a:off x="1050878" y="2362200"/>
            <a:ext cx="914400" cy="914400"/>
          </a:xfrm>
          <a:prstGeom prst="smileyFace">
            <a:avLst/>
          </a:prstGeom>
          <a:solidFill>
            <a:srgbClr val="00E668"/>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1000" y="5391150"/>
            <a:ext cx="5994400" cy="112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quot;No&quot; Symbol 4"/>
          <p:cNvSpPr/>
          <p:nvPr/>
        </p:nvSpPr>
        <p:spPr>
          <a:xfrm>
            <a:off x="1066800" y="5524500"/>
            <a:ext cx="914400" cy="914400"/>
          </a:xfrm>
          <a:prstGeom prst="noSmoking">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753961"/>
            <a:ext cx="3505200" cy="22846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32525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67000" y="304800"/>
            <a:ext cx="3810000" cy="584775"/>
          </a:xfrm>
          <a:prstGeom prst="rect">
            <a:avLst/>
          </a:prstGeom>
          <a:noFill/>
        </p:spPr>
        <p:txBody>
          <a:bodyPr wrap="square" rtlCol="0">
            <a:spAutoFit/>
          </a:bodyPr>
          <a:lstStyle/>
          <a:p>
            <a:r>
              <a:rPr lang="en-US" sz="3200" b="1" dirty="0" smtClean="0"/>
              <a:t>Reading the Joystick</a:t>
            </a:r>
            <a:endParaRPr lang="en-US" sz="3200" b="1" dirty="0"/>
          </a:p>
        </p:txBody>
      </p:sp>
      <p:sp>
        <p:nvSpPr>
          <p:cNvPr id="7" name="TextBox 6"/>
          <p:cNvSpPr txBox="1"/>
          <p:nvPr/>
        </p:nvSpPr>
        <p:spPr>
          <a:xfrm>
            <a:off x="152397" y="1055400"/>
            <a:ext cx="8763003" cy="2754600"/>
          </a:xfrm>
          <a:prstGeom prst="rect">
            <a:avLst/>
          </a:prstGeom>
          <a:noFill/>
        </p:spPr>
        <p:txBody>
          <a:bodyPr wrap="square" rtlCol="0">
            <a:spAutoFit/>
          </a:bodyPr>
          <a:lstStyle/>
          <a:p>
            <a:pPr marL="285750" indent="-285750">
              <a:buFont typeface="Wingdings" pitchFamily="2" charset="2"/>
              <a:buChar char="v"/>
            </a:pPr>
            <a:r>
              <a:rPr lang="en-US" sz="2000" dirty="0" smtClean="0"/>
              <a:t>The joystick already has the x and y axis placed in an indexed array.  We also want to index an array for the buttons so we can interact with them too.</a:t>
            </a:r>
          </a:p>
          <a:p>
            <a:pPr marL="285750" indent="-285750">
              <a:buFont typeface="Wingdings" pitchFamily="2" charset="2"/>
              <a:buChar char="v"/>
            </a:pPr>
            <a:endParaRPr lang="en-US" sz="1100" dirty="0" smtClean="0"/>
          </a:p>
          <a:p>
            <a:pPr marL="285750" indent="-285750">
              <a:buFont typeface="Wingdings" pitchFamily="2" charset="2"/>
              <a:buChar char="v"/>
            </a:pPr>
            <a:r>
              <a:rPr lang="en-US" sz="2000" dirty="0" smtClean="0"/>
              <a:t>On the functions palette &gt; array sub-palette &gt; select </a:t>
            </a:r>
            <a:r>
              <a:rPr lang="en-US" sz="2000" b="1" dirty="0" smtClean="0"/>
              <a:t>index array </a:t>
            </a:r>
            <a:r>
              <a:rPr lang="en-US" sz="2000" dirty="0" smtClean="0"/>
              <a:t>and place it on the block diagram.</a:t>
            </a:r>
          </a:p>
          <a:p>
            <a:pPr marL="285750" indent="-285750">
              <a:buFont typeface="Wingdings" pitchFamily="2" charset="2"/>
              <a:buChar char="v"/>
            </a:pPr>
            <a:endParaRPr lang="en-US" sz="1100" dirty="0" smtClean="0"/>
          </a:p>
          <a:p>
            <a:pPr marL="285750" indent="-285750">
              <a:buFont typeface="Wingdings" pitchFamily="2" charset="2"/>
              <a:buChar char="v"/>
            </a:pPr>
            <a:r>
              <a:rPr lang="en-US" sz="2000" dirty="0" smtClean="0"/>
              <a:t>Splice the green array wire from the Get Values.vi into the index function.</a:t>
            </a:r>
          </a:p>
          <a:p>
            <a:pPr marL="285750" indent="-285750">
              <a:buFont typeface="Wingdings" pitchFamily="2" charset="2"/>
              <a:buChar char="v"/>
            </a:pPr>
            <a:endParaRPr lang="en-US" sz="1100" dirty="0" smtClean="0"/>
          </a:p>
          <a:p>
            <a:pPr marL="285750" indent="-285750">
              <a:buFont typeface="Wingdings" pitchFamily="2" charset="2"/>
              <a:buChar char="v"/>
            </a:pPr>
            <a:r>
              <a:rPr lang="en-US" sz="2000" dirty="0" smtClean="0"/>
              <a:t>Pull down the bottom of the index array symbol to see enough indices to account for the number of buttons on your joystick.  (Usually 12.) </a:t>
            </a:r>
            <a:endParaRPr lang="en-US" sz="2000" dirty="0"/>
          </a:p>
        </p:txBody>
      </p:sp>
      <p:pic>
        <p:nvPicPr>
          <p:cNvPr id="4101" name="Picture 5" descr="http://blog.eduhsdrobotics.org/wp-content/uploads/2012/02/joystickbuttons.jpg"/>
          <p:cNvPicPr>
            <a:picLocks noChangeAspect="1" noChangeArrowheads="1"/>
          </p:cNvPicPr>
          <p:nvPr/>
        </p:nvPicPr>
        <p:blipFill rotWithShape="1">
          <a:blip r:embed="rId2">
            <a:extLst>
              <a:ext uri="{28A0092B-C50C-407E-A947-70E740481C1C}">
                <a14:useLocalDpi xmlns:a14="http://schemas.microsoft.com/office/drawing/2010/main" val="0"/>
              </a:ext>
            </a:extLst>
          </a:blip>
          <a:srcRect t="4851" b="3358"/>
          <a:stretch/>
        </p:blipFill>
        <p:spPr bwMode="auto">
          <a:xfrm>
            <a:off x="314803" y="3962400"/>
            <a:ext cx="3418997" cy="2797791"/>
          </a:xfrm>
          <a:prstGeom prst="rect">
            <a:avLst/>
          </a:prstGeom>
          <a:noFill/>
          <a:ln w="38100">
            <a:solidFill>
              <a:srgbClr val="0D03DB"/>
            </a:solidFill>
          </a:ln>
          <a:extLst>
            <a:ext uri="{909E8E84-426E-40DD-AFC4-6F175D3DCCD1}">
              <a14:hiddenFill xmlns:a14="http://schemas.microsoft.com/office/drawing/2010/main">
                <a:solidFill>
                  <a:srgbClr val="FFFFFF"/>
                </a:solidFill>
              </a14:hiddenFill>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1304" y="3750801"/>
            <a:ext cx="4417896" cy="3071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98756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52800" y="304800"/>
            <a:ext cx="2971800" cy="584775"/>
          </a:xfrm>
          <a:prstGeom prst="rect">
            <a:avLst/>
          </a:prstGeom>
          <a:noFill/>
        </p:spPr>
        <p:txBody>
          <a:bodyPr wrap="square" rtlCol="0">
            <a:spAutoFit/>
          </a:bodyPr>
          <a:lstStyle/>
          <a:p>
            <a:r>
              <a:rPr lang="en-US" sz="3200" b="1" dirty="0" smtClean="0"/>
              <a:t>Global Variables</a:t>
            </a:r>
            <a:endParaRPr lang="en-US" sz="3200" b="1" dirty="0"/>
          </a:p>
        </p:txBody>
      </p:sp>
      <p:sp>
        <p:nvSpPr>
          <p:cNvPr id="7" name="TextBox 6"/>
          <p:cNvSpPr txBox="1"/>
          <p:nvPr/>
        </p:nvSpPr>
        <p:spPr>
          <a:xfrm>
            <a:off x="152397" y="1055400"/>
            <a:ext cx="6614275" cy="5832366"/>
          </a:xfrm>
          <a:prstGeom prst="rect">
            <a:avLst/>
          </a:prstGeom>
          <a:noFill/>
        </p:spPr>
        <p:txBody>
          <a:bodyPr wrap="square" rtlCol="0">
            <a:spAutoFit/>
          </a:bodyPr>
          <a:lstStyle/>
          <a:p>
            <a:pPr marL="285750" indent="-285750">
              <a:buFont typeface="Wingdings" pitchFamily="2" charset="2"/>
              <a:buChar char="v"/>
            </a:pPr>
            <a:r>
              <a:rPr lang="en-US" sz="2000" dirty="0" smtClean="0"/>
              <a:t>When we read the axis and buttons from the joystick we want to make those values available to other VI’s for processing.  Global Variables are a great way to communicate between separate VI’s within a project.</a:t>
            </a:r>
          </a:p>
          <a:p>
            <a:pPr marL="285750" indent="-285750">
              <a:buFont typeface="Wingdings" pitchFamily="2" charset="2"/>
              <a:buChar char="v"/>
            </a:pPr>
            <a:endParaRPr lang="en-US" sz="1100" dirty="0" smtClean="0"/>
          </a:p>
          <a:p>
            <a:pPr marL="285750" indent="-285750">
              <a:buFont typeface="Wingdings" pitchFamily="2" charset="2"/>
              <a:buChar char="v"/>
            </a:pPr>
            <a:r>
              <a:rPr lang="en-US" sz="2000" dirty="0" smtClean="0"/>
              <a:t>There is already a front panel dedicated to global variables called </a:t>
            </a:r>
            <a:r>
              <a:rPr lang="en-US" sz="2000" b="1" dirty="0" smtClean="0"/>
              <a:t>Robot Global Data.vi</a:t>
            </a:r>
            <a:r>
              <a:rPr lang="en-US" sz="2000" dirty="0" smtClean="0"/>
              <a:t>.  Open that VI from the Project Explorer.</a:t>
            </a:r>
          </a:p>
          <a:p>
            <a:pPr marL="285750" indent="-285750">
              <a:buFont typeface="Wingdings" pitchFamily="2" charset="2"/>
              <a:buChar char="v"/>
            </a:pPr>
            <a:endParaRPr lang="en-US" sz="1100" dirty="0"/>
          </a:p>
          <a:p>
            <a:endParaRPr lang="en-US" sz="1100" dirty="0"/>
          </a:p>
          <a:p>
            <a:pPr marL="285750" indent="-285750">
              <a:buFont typeface="Wingdings" pitchFamily="2" charset="2"/>
              <a:buChar char="v"/>
            </a:pPr>
            <a:r>
              <a:rPr lang="en-US" sz="2000" dirty="0" smtClean="0"/>
              <a:t>There are 3 Global Variables currently in our project, and their data is stored here.  (Enable Vision, Image Size, and Robot Mode).  We want to add 4 more for our simple project.</a:t>
            </a:r>
            <a:endParaRPr lang="en-US" sz="1100" dirty="0" smtClean="0"/>
          </a:p>
          <a:p>
            <a:pPr marL="914400" lvl="1" indent="-457200">
              <a:lnSpc>
                <a:spcPct val="150000"/>
              </a:lnSpc>
              <a:buFont typeface="+mj-lt"/>
              <a:buAutoNum type="arabicPeriod"/>
            </a:pPr>
            <a:r>
              <a:rPr lang="en-US" sz="2000" dirty="0" smtClean="0"/>
              <a:t>Numeric Indicator labeled X-axis</a:t>
            </a:r>
          </a:p>
          <a:p>
            <a:pPr marL="914400" lvl="1" indent="-457200">
              <a:lnSpc>
                <a:spcPct val="150000"/>
              </a:lnSpc>
              <a:buFont typeface="+mj-lt"/>
              <a:buAutoNum type="arabicPeriod"/>
            </a:pPr>
            <a:r>
              <a:rPr lang="en-US" sz="2000" dirty="0" smtClean="0"/>
              <a:t>Numeric Indicator labeled Y-axis</a:t>
            </a:r>
          </a:p>
          <a:p>
            <a:pPr marL="914400" lvl="1" indent="-457200">
              <a:lnSpc>
                <a:spcPct val="150000"/>
              </a:lnSpc>
              <a:buFont typeface="+mj-lt"/>
              <a:buAutoNum type="arabicPeriod"/>
            </a:pPr>
            <a:r>
              <a:rPr lang="en-US" sz="2000" dirty="0" smtClean="0"/>
              <a:t>Boolean Indicator labeled button 6</a:t>
            </a:r>
          </a:p>
          <a:p>
            <a:pPr marL="914400" lvl="1" indent="-457200">
              <a:lnSpc>
                <a:spcPct val="150000"/>
              </a:lnSpc>
              <a:buFont typeface="+mj-lt"/>
              <a:buAutoNum type="arabicPeriod"/>
            </a:pPr>
            <a:r>
              <a:rPr lang="en-US" sz="2000" dirty="0" smtClean="0"/>
              <a:t>Boolean Indicator Labeled button 7</a:t>
            </a:r>
          </a:p>
        </p:txBody>
      </p:sp>
      <p:pic>
        <p:nvPicPr>
          <p:cNvPr id="512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9944" y="4743450"/>
            <a:ext cx="2773456" cy="18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6672" y="381000"/>
            <a:ext cx="2333625" cy="412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reeform 3"/>
          <p:cNvSpPr/>
          <p:nvPr/>
        </p:nvSpPr>
        <p:spPr>
          <a:xfrm>
            <a:off x="2715904" y="3084394"/>
            <a:ext cx="4449171" cy="479910"/>
          </a:xfrm>
          <a:custGeom>
            <a:avLst/>
            <a:gdLst>
              <a:gd name="connsiteX0" fmla="*/ 0 w 4449171"/>
              <a:gd name="connsiteY0" fmla="*/ 0 h 479910"/>
              <a:gd name="connsiteX1" fmla="*/ 1023583 w 4449171"/>
              <a:gd name="connsiteY1" fmla="*/ 477672 h 479910"/>
              <a:gd name="connsiteX2" fmla="*/ 4449171 w 4449171"/>
              <a:gd name="connsiteY2" fmla="*/ 191069 h 479910"/>
              <a:gd name="connsiteX3" fmla="*/ 4449171 w 4449171"/>
              <a:gd name="connsiteY3" fmla="*/ 191069 h 479910"/>
            </a:gdLst>
            <a:ahLst/>
            <a:cxnLst>
              <a:cxn ang="0">
                <a:pos x="connsiteX0" y="connsiteY0"/>
              </a:cxn>
              <a:cxn ang="0">
                <a:pos x="connsiteX1" y="connsiteY1"/>
              </a:cxn>
              <a:cxn ang="0">
                <a:pos x="connsiteX2" y="connsiteY2"/>
              </a:cxn>
              <a:cxn ang="0">
                <a:pos x="connsiteX3" y="connsiteY3"/>
              </a:cxn>
            </a:cxnLst>
            <a:rect l="l" t="t" r="r" b="b"/>
            <a:pathLst>
              <a:path w="4449171" h="479910">
                <a:moveTo>
                  <a:pt x="0" y="0"/>
                </a:moveTo>
                <a:cubicBezTo>
                  <a:pt x="141027" y="222913"/>
                  <a:pt x="282054" y="445827"/>
                  <a:pt x="1023583" y="477672"/>
                </a:cubicBezTo>
                <a:cubicBezTo>
                  <a:pt x="1765112" y="509517"/>
                  <a:pt x="4449171" y="191069"/>
                  <a:pt x="4449171" y="191069"/>
                </a:cubicBezTo>
                <a:lnTo>
                  <a:pt x="4449171" y="191069"/>
                </a:lnTo>
              </a:path>
            </a:pathLst>
          </a:custGeom>
          <a:noFill/>
          <a:ln w="38100">
            <a:solidFill>
              <a:srgbClr val="0D03DB"/>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60371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0" y="304800"/>
            <a:ext cx="4953000" cy="584775"/>
          </a:xfrm>
          <a:prstGeom prst="rect">
            <a:avLst/>
          </a:prstGeom>
          <a:noFill/>
        </p:spPr>
        <p:txBody>
          <a:bodyPr wrap="square" rtlCol="0">
            <a:spAutoFit/>
          </a:bodyPr>
          <a:lstStyle/>
          <a:p>
            <a:r>
              <a:rPr lang="en-US" sz="3200" b="1" dirty="0" smtClean="0"/>
              <a:t>Global Variables Continued</a:t>
            </a:r>
            <a:endParaRPr lang="en-US" sz="3200" b="1" dirty="0"/>
          </a:p>
        </p:txBody>
      </p:sp>
      <p:sp>
        <p:nvSpPr>
          <p:cNvPr id="7" name="TextBox 6"/>
          <p:cNvSpPr txBox="1"/>
          <p:nvPr/>
        </p:nvSpPr>
        <p:spPr>
          <a:xfrm>
            <a:off x="152397" y="914400"/>
            <a:ext cx="8763003" cy="1800493"/>
          </a:xfrm>
          <a:prstGeom prst="rect">
            <a:avLst/>
          </a:prstGeom>
          <a:noFill/>
        </p:spPr>
        <p:txBody>
          <a:bodyPr wrap="square" rtlCol="0">
            <a:spAutoFit/>
          </a:bodyPr>
          <a:lstStyle/>
          <a:p>
            <a:pPr marL="285750" indent="-285750">
              <a:buFont typeface="Wingdings" pitchFamily="2" charset="2"/>
              <a:buChar char="v"/>
            </a:pPr>
            <a:r>
              <a:rPr lang="en-US" sz="2000" dirty="0" smtClean="0"/>
              <a:t>It is possible to have more than one Front Panel of global variables.  This is usually not desirable.  </a:t>
            </a:r>
          </a:p>
          <a:p>
            <a:pPr marL="285750" indent="-285750">
              <a:buFont typeface="Wingdings" pitchFamily="2" charset="2"/>
              <a:buChar char="v"/>
            </a:pPr>
            <a:endParaRPr lang="en-US" sz="1100" dirty="0" smtClean="0"/>
          </a:p>
          <a:p>
            <a:pPr marL="285750" indent="-285750">
              <a:buFont typeface="Wingdings" pitchFamily="2" charset="2"/>
              <a:buChar char="v"/>
            </a:pPr>
            <a:r>
              <a:rPr lang="en-US" sz="2000" dirty="0" smtClean="0"/>
              <a:t>In </a:t>
            </a:r>
            <a:r>
              <a:rPr lang="en-US" sz="2000" dirty="0" err="1"/>
              <a:t>T</a:t>
            </a:r>
            <a:r>
              <a:rPr lang="en-US" sz="2000" dirty="0" err="1" smtClean="0"/>
              <a:t>eleop</a:t>
            </a:r>
            <a:r>
              <a:rPr lang="en-US" sz="2000" dirty="0" smtClean="0"/>
              <a:t>… Right click on the block diagram to access the functions palette and choose “</a:t>
            </a:r>
            <a:r>
              <a:rPr lang="en-US" sz="2000" b="1" dirty="0" smtClean="0"/>
              <a:t>select a vi</a:t>
            </a:r>
            <a:r>
              <a:rPr lang="en-US" sz="2000" dirty="0" smtClean="0"/>
              <a:t>”.  Navigate to where you have saved this project and select </a:t>
            </a:r>
            <a:r>
              <a:rPr lang="en-US" sz="2000" b="1" dirty="0"/>
              <a:t>Robot Global </a:t>
            </a:r>
            <a:r>
              <a:rPr lang="en-US" sz="2000" b="1" dirty="0" smtClean="0"/>
              <a:t>Data.vi</a:t>
            </a:r>
            <a:r>
              <a:rPr lang="en-US" sz="2000" dirty="0" smtClean="0"/>
              <a:t>.  This should bring in a global variable </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7037" y="2362200"/>
            <a:ext cx="1909763" cy="3740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3105150"/>
            <a:ext cx="6073808" cy="3219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52400" y="2996148"/>
            <a:ext cx="2743200" cy="3508653"/>
          </a:xfrm>
          <a:prstGeom prst="rect">
            <a:avLst/>
          </a:prstGeom>
          <a:noFill/>
        </p:spPr>
        <p:txBody>
          <a:bodyPr wrap="square" rtlCol="0">
            <a:spAutoFit/>
          </a:bodyPr>
          <a:lstStyle/>
          <a:p>
            <a:pPr marL="285750" indent="-285750">
              <a:buFont typeface="Wingdings" pitchFamily="2" charset="2"/>
              <a:buChar char="v"/>
            </a:pPr>
            <a:r>
              <a:rPr lang="en-US" sz="2000" dirty="0" smtClean="0"/>
              <a:t>Make </a:t>
            </a:r>
            <a:r>
              <a:rPr lang="en-US" sz="2000" dirty="0"/>
              <a:t>3 more copies of this global variable</a:t>
            </a:r>
            <a:r>
              <a:rPr lang="en-US" sz="2000" dirty="0" smtClean="0"/>
              <a:t>.</a:t>
            </a:r>
          </a:p>
          <a:p>
            <a:pPr marL="285750" indent="-285750">
              <a:buFont typeface="Wingdings" pitchFamily="2" charset="2"/>
              <a:buChar char="v"/>
            </a:pPr>
            <a:endParaRPr lang="en-US" sz="1100" dirty="0" smtClean="0"/>
          </a:p>
          <a:p>
            <a:pPr marL="285750" indent="-285750">
              <a:buFont typeface="Wingdings" pitchFamily="2" charset="2"/>
              <a:buChar char="v"/>
            </a:pPr>
            <a:r>
              <a:rPr lang="en-US" sz="2000" dirty="0" smtClean="0"/>
              <a:t> Right </a:t>
            </a:r>
            <a:r>
              <a:rPr lang="en-US" sz="2000" dirty="0"/>
              <a:t>click on each of the copies and set them to write to the 4 global indicators we set up </a:t>
            </a:r>
            <a:r>
              <a:rPr lang="en-US" sz="2000" dirty="0" smtClean="0"/>
              <a:t>previously.</a:t>
            </a:r>
          </a:p>
          <a:p>
            <a:pPr marL="285750" indent="-285750">
              <a:buFont typeface="Wingdings" pitchFamily="2" charset="2"/>
              <a:buChar char="v"/>
            </a:pPr>
            <a:endParaRPr lang="en-US" sz="1100" dirty="0" smtClean="0"/>
          </a:p>
          <a:p>
            <a:pPr marL="285750" indent="-285750">
              <a:buFont typeface="Wingdings" pitchFamily="2" charset="2"/>
              <a:buChar char="v"/>
            </a:pPr>
            <a:r>
              <a:rPr lang="en-US" sz="2000" dirty="0"/>
              <a:t>T</a:t>
            </a:r>
            <a:r>
              <a:rPr lang="en-US" sz="2000" dirty="0" smtClean="0"/>
              <a:t>hen </a:t>
            </a:r>
            <a:r>
              <a:rPr lang="en-US" sz="2000" dirty="0"/>
              <a:t>wire them to the appropriate array indices</a:t>
            </a:r>
            <a:r>
              <a:rPr lang="en-US" sz="2000" dirty="0" smtClean="0"/>
              <a:t>.</a:t>
            </a:r>
            <a:endParaRPr lang="en-US" sz="2000" dirty="0"/>
          </a:p>
        </p:txBody>
      </p:sp>
    </p:spTree>
    <p:extLst>
      <p:ext uri="{BB962C8B-B14F-4D97-AF65-F5344CB8AC3E}">
        <p14:creationId xmlns:p14="http://schemas.microsoft.com/office/powerpoint/2010/main" val="22117908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38401" y="304800"/>
            <a:ext cx="4724400" cy="584775"/>
          </a:xfrm>
          <a:prstGeom prst="rect">
            <a:avLst/>
          </a:prstGeom>
          <a:noFill/>
        </p:spPr>
        <p:txBody>
          <a:bodyPr wrap="square" rtlCol="0">
            <a:spAutoFit/>
          </a:bodyPr>
          <a:lstStyle/>
          <a:p>
            <a:r>
              <a:rPr lang="en-US" sz="3200" b="1" dirty="0" smtClean="0"/>
              <a:t>Periodic Tasks Front Panel</a:t>
            </a:r>
            <a:endParaRPr lang="en-US" sz="3200" b="1" dirty="0"/>
          </a:p>
        </p:txBody>
      </p:sp>
      <p:sp>
        <p:nvSpPr>
          <p:cNvPr id="6" name="TextBox 5"/>
          <p:cNvSpPr txBox="1"/>
          <p:nvPr/>
        </p:nvSpPr>
        <p:spPr>
          <a:xfrm>
            <a:off x="152399" y="1219200"/>
            <a:ext cx="5105401" cy="5216813"/>
          </a:xfrm>
          <a:prstGeom prst="rect">
            <a:avLst/>
          </a:prstGeom>
          <a:noFill/>
        </p:spPr>
        <p:txBody>
          <a:bodyPr wrap="square" rtlCol="0">
            <a:spAutoFit/>
          </a:bodyPr>
          <a:lstStyle/>
          <a:p>
            <a:pPr marL="285750" indent="-285750">
              <a:buFont typeface="Wingdings" pitchFamily="2" charset="2"/>
              <a:buChar char="v"/>
            </a:pPr>
            <a:r>
              <a:rPr lang="en-US" sz="2000" dirty="0" smtClean="0"/>
              <a:t>In Robot Main “Periodic Tasks” is called Timed Tasks on the icon and is located outside of any looping structure at the bottom of the Block Diagram.</a:t>
            </a:r>
          </a:p>
          <a:p>
            <a:pPr marL="285750" indent="-285750">
              <a:buFont typeface="Wingdings" pitchFamily="2" charset="2"/>
              <a:buChar char="v"/>
            </a:pPr>
            <a:endParaRPr lang="en-US" sz="1100" dirty="0"/>
          </a:p>
          <a:p>
            <a:pPr marL="800100" lvl="1" indent="-342900">
              <a:buFont typeface="Arial" pitchFamily="34" charset="0"/>
              <a:buChar char="•"/>
            </a:pPr>
            <a:r>
              <a:rPr lang="en-US" sz="2000" dirty="0" smtClean="0"/>
              <a:t>Double click to open Periodic Tasks.</a:t>
            </a:r>
          </a:p>
          <a:p>
            <a:pPr marL="285750" indent="-285750">
              <a:buFont typeface="Wingdings" pitchFamily="2" charset="2"/>
              <a:buChar char="v"/>
            </a:pPr>
            <a:endParaRPr lang="en-US" sz="1100" dirty="0"/>
          </a:p>
          <a:p>
            <a:pPr marL="285750" indent="-285750">
              <a:buFont typeface="Wingdings" pitchFamily="2" charset="2"/>
              <a:buChar char="v"/>
            </a:pPr>
            <a:r>
              <a:rPr lang="en-US" sz="2000" b="1" dirty="0" smtClean="0"/>
              <a:t>This is the VI where we will develop all of our functionality!</a:t>
            </a:r>
            <a:endParaRPr lang="en-US" sz="2000" dirty="0" smtClean="0"/>
          </a:p>
          <a:p>
            <a:pPr marL="285750" indent="-285750">
              <a:buFont typeface="Wingdings" pitchFamily="2" charset="2"/>
              <a:buChar char="v"/>
            </a:pPr>
            <a:endParaRPr lang="en-US" sz="2000" b="1" dirty="0"/>
          </a:p>
          <a:p>
            <a:pPr marL="285750" indent="-285750">
              <a:buFont typeface="Wingdings" pitchFamily="2" charset="2"/>
              <a:buChar char="v"/>
            </a:pPr>
            <a:r>
              <a:rPr lang="en-US" sz="2000" dirty="0" smtClean="0"/>
              <a:t>This loop runs during autonomous and </a:t>
            </a:r>
            <a:r>
              <a:rPr lang="en-US" sz="2000" dirty="0" err="1" smtClean="0"/>
              <a:t>teleop</a:t>
            </a:r>
            <a:r>
              <a:rPr lang="en-US" sz="2000" dirty="0" smtClean="0"/>
              <a:t>, so functions developed here can be used in </a:t>
            </a:r>
            <a:r>
              <a:rPr lang="en-US" sz="2000" u="sng" dirty="0" smtClean="0"/>
              <a:t>both</a:t>
            </a:r>
            <a:r>
              <a:rPr lang="en-US" sz="2000" dirty="0" smtClean="0"/>
              <a:t> parts of the game.</a:t>
            </a:r>
          </a:p>
          <a:p>
            <a:endParaRPr lang="en-US" sz="2000" dirty="0" smtClean="0"/>
          </a:p>
          <a:p>
            <a:pPr marL="285750" indent="-285750">
              <a:buFont typeface="Wingdings" pitchFamily="2" charset="2"/>
              <a:buChar char="v"/>
            </a:pPr>
            <a:r>
              <a:rPr lang="en-US" sz="2000" dirty="0" smtClean="0"/>
              <a:t>There is nothing to change on the Front Panel.  Hit control-E to open the Block Diagram.</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7649" y="1524000"/>
            <a:ext cx="3389651" cy="462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9540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28801" y="304800"/>
            <a:ext cx="5181600" cy="584775"/>
          </a:xfrm>
          <a:prstGeom prst="rect">
            <a:avLst/>
          </a:prstGeom>
          <a:noFill/>
        </p:spPr>
        <p:txBody>
          <a:bodyPr wrap="square" rtlCol="0">
            <a:spAutoFit/>
          </a:bodyPr>
          <a:lstStyle/>
          <a:p>
            <a:r>
              <a:rPr lang="en-US" sz="3200" b="1" dirty="0" smtClean="0"/>
              <a:t>Periodic Tasks Block Diagram</a:t>
            </a:r>
            <a:endParaRPr lang="en-US" sz="3200" b="1" dirty="0"/>
          </a:p>
        </p:txBody>
      </p:sp>
      <p:sp>
        <p:nvSpPr>
          <p:cNvPr id="6" name="TextBox 5"/>
          <p:cNvSpPr txBox="1"/>
          <p:nvPr/>
        </p:nvSpPr>
        <p:spPr>
          <a:xfrm>
            <a:off x="213811" y="1371600"/>
            <a:ext cx="7787187" cy="3339376"/>
          </a:xfrm>
          <a:prstGeom prst="rect">
            <a:avLst/>
          </a:prstGeom>
          <a:noFill/>
        </p:spPr>
        <p:txBody>
          <a:bodyPr wrap="square" rtlCol="0">
            <a:spAutoFit/>
          </a:bodyPr>
          <a:lstStyle/>
          <a:p>
            <a:pPr marL="285750" indent="-285750">
              <a:buFont typeface="Wingdings" pitchFamily="2" charset="2"/>
              <a:buChar char="v"/>
            </a:pPr>
            <a:r>
              <a:rPr lang="en-US" sz="2000" dirty="0" smtClean="0"/>
              <a:t>There is some sample code to help teams get started.  We want to erase all of it except for the </a:t>
            </a:r>
            <a:r>
              <a:rPr lang="en-US" sz="2000" b="1" dirty="0" smtClean="0"/>
              <a:t>error in</a:t>
            </a:r>
            <a:r>
              <a:rPr lang="en-US" sz="2000" dirty="0" smtClean="0"/>
              <a:t>.  Error in is an expected input wired in Robot Main.</a:t>
            </a:r>
          </a:p>
          <a:p>
            <a:pPr marL="285750" indent="-285750">
              <a:buFont typeface="Wingdings" pitchFamily="2" charset="2"/>
              <a:buChar char="v"/>
            </a:pPr>
            <a:endParaRPr lang="en-US" sz="2000" dirty="0"/>
          </a:p>
          <a:p>
            <a:pPr marL="285750" indent="-285750">
              <a:buFont typeface="Wingdings" pitchFamily="2" charset="2"/>
              <a:buChar char="v"/>
            </a:pPr>
            <a:r>
              <a:rPr lang="en-US" sz="2000" dirty="0" smtClean="0"/>
              <a:t>Because Periodic Tasks is not in a loop, all of the code we write must be placed in while loops if we expect it to run repeatedly during a match.   (This is different than </a:t>
            </a:r>
            <a:r>
              <a:rPr lang="en-US" sz="2000" dirty="0" err="1" smtClean="0"/>
              <a:t>teleop</a:t>
            </a:r>
            <a:r>
              <a:rPr lang="en-US" sz="2000" dirty="0" smtClean="0"/>
              <a:t>.)</a:t>
            </a:r>
          </a:p>
          <a:p>
            <a:pPr marL="285750" indent="-285750">
              <a:buFont typeface="Wingdings" pitchFamily="2" charset="2"/>
              <a:buChar char="v"/>
            </a:pPr>
            <a:endParaRPr lang="en-US" sz="2000" dirty="0"/>
          </a:p>
          <a:p>
            <a:pPr marL="285750" indent="-285750">
              <a:buFont typeface="Wingdings" pitchFamily="2" charset="2"/>
              <a:buChar char="v"/>
            </a:pPr>
            <a:r>
              <a:rPr lang="en-US" sz="2000" dirty="0"/>
              <a:t>Create a new while loop with a 20 </a:t>
            </a:r>
            <a:r>
              <a:rPr lang="en-US" sz="2000" dirty="0" err="1"/>
              <a:t>ms</a:t>
            </a:r>
            <a:r>
              <a:rPr lang="en-US" sz="2000" dirty="0"/>
              <a:t> wait, and a false constant wired to the stop condition.</a:t>
            </a:r>
          </a:p>
          <a:p>
            <a:endParaRPr lang="en-US" sz="1100" dirty="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1447800"/>
            <a:ext cx="815032" cy="656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2280" y="4218296"/>
            <a:ext cx="5989320" cy="2495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45772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2800" y="289679"/>
            <a:ext cx="2247900" cy="584775"/>
          </a:xfrm>
          <a:prstGeom prst="rect">
            <a:avLst/>
          </a:prstGeom>
          <a:noFill/>
        </p:spPr>
        <p:txBody>
          <a:bodyPr wrap="square" rtlCol="0">
            <a:spAutoFit/>
          </a:bodyPr>
          <a:lstStyle/>
          <a:p>
            <a:r>
              <a:rPr lang="en-US" sz="3200" b="1" dirty="0" smtClean="0"/>
              <a:t>Your Robot</a:t>
            </a:r>
            <a:endParaRPr lang="en-US" sz="3200" b="1" dirty="0"/>
          </a:p>
        </p:txBody>
      </p:sp>
      <p:sp>
        <p:nvSpPr>
          <p:cNvPr id="3" name="TextBox 2"/>
          <p:cNvSpPr txBox="1"/>
          <p:nvPr/>
        </p:nvSpPr>
        <p:spPr>
          <a:xfrm>
            <a:off x="228600" y="914400"/>
            <a:ext cx="5791200" cy="2893100"/>
          </a:xfrm>
          <a:prstGeom prst="rect">
            <a:avLst/>
          </a:prstGeom>
          <a:noFill/>
        </p:spPr>
        <p:txBody>
          <a:bodyPr wrap="square" rtlCol="0">
            <a:spAutoFit/>
          </a:bodyPr>
          <a:lstStyle/>
          <a:p>
            <a:pPr marL="457200" indent="-457200">
              <a:buFont typeface="Wingdings" pitchFamily="2" charset="2"/>
              <a:buChar char="v"/>
            </a:pPr>
            <a:r>
              <a:rPr lang="en-US" sz="2000" dirty="0" smtClean="0"/>
              <a:t>Hopefully you’ve  brought an FRC robot with you or a test bed with all the essential components.</a:t>
            </a:r>
          </a:p>
          <a:p>
            <a:pPr marL="457200" indent="-457200">
              <a:buFont typeface="Wingdings" pitchFamily="2" charset="2"/>
              <a:buChar char="v"/>
            </a:pPr>
            <a:endParaRPr lang="en-US" sz="1100" dirty="0" smtClean="0"/>
          </a:p>
          <a:p>
            <a:pPr marL="457200" indent="-457200">
              <a:buFont typeface="Wingdings" pitchFamily="2" charset="2"/>
              <a:buChar char="v"/>
            </a:pPr>
            <a:r>
              <a:rPr lang="en-US" sz="2000" dirty="0" smtClean="0"/>
              <a:t>The bulk of this presentation can be run without an actual robot, but the payoff at the end is seeing the code work on the real deal.</a:t>
            </a:r>
          </a:p>
          <a:p>
            <a:pPr marL="457200" indent="-457200">
              <a:buFont typeface="Wingdings" pitchFamily="2" charset="2"/>
              <a:buChar char="v"/>
            </a:pPr>
            <a:endParaRPr lang="en-US" sz="1100" dirty="0"/>
          </a:p>
          <a:p>
            <a:pPr lvl="1" indent="-457200">
              <a:buFont typeface="Wingdings" pitchFamily="2" charset="2"/>
              <a:buChar char="v"/>
            </a:pPr>
            <a:r>
              <a:rPr lang="en-US" sz="2000" dirty="0"/>
              <a:t>Even without an actual robot LabVIEW provides a simulator that can be used to test some functionality</a:t>
            </a:r>
            <a:r>
              <a:rPr lang="en-US" sz="2000" dirty="0" smtClean="0"/>
              <a:t>.</a:t>
            </a:r>
            <a:endParaRPr lang="en-US" sz="20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4267200"/>
            <a:ext cx="3834352" cy="227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descr="http://teamtitanium1986.files.wordpress.com/2012/02/dsc00639.jpg?w=700&amp;h="/>
          <p:cNvPicPr>
            <a:picLocks noChangeAspect="1" noChangeArrowheads="1"/>
          </p:cNvPicPr>
          <p:nvPr/>
        </p:nvPicPr>
        <p:blipFill rotWithShape="1">
          <a:blip r:embed="rId3">
            <a:extLst>
              <a:ext uri="{28A0092B-C50C-407E-A947-70E740481C1C}">
                <a14:useLocalDpi xmlns:a14="http://schemas.microsoft.com/office/drawing/2010/main" val="0"/>
              </a:ext>
            </a:extLst>
          </a:blip>
          <a:srcRect l="16012" r="16664" b="14448"/>
          <a:stretch/>
        </p:blipFill>
        <p:spPr bwMode="auto">
          <a:xfrm>
            <a:off x="6226113" y="152400"/>
            <a:ext cx="2384487" cy="403860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i1.ytimg.com/vi/FqM5vkyEAPI/maxresdefaul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63152" y="4267200"/>
            <a:ext cx="3252248" cy="2439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2090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4601" y="304800"/>
            <a:ext cx="4571999" cy="584775"/>
          </a:xfrm>
          <a:prstGeom prst="rect">
            <a:avLst/>
          </a:prstGeom>
          <a:noFill/>
        </p:spPr>
        <p:txBody>
          <a:bodyPr wrap="square" rtlCol="0">
            <a:spAutoFit/>
          </a:bodyPr>
          <a:lstStyle/>
          <a:p>
            <a:r>
              <a:rPr lang="en-US" sz="3200" b="1" dirty="0" smtClean="0"/>
              <a:t>Modifying Periodic Tasks</a:t>
            </a:r>
            <a:endParaRPr lang="en-US" sz="3200" b="1" dirty="0"/>
          </a:p>
        </p:txBody>
      </p:sp>
      <p:sp>
        <p:nvSpPr>
          <p:cNvPr id="6" name="TextBox 5"/>
          <p:cNvSpPr txBox="1"/>
          <p:nvPr/>
        </p:nvSpPr>
        <p:spPr>
          <a:xfrm>
            <a:off x="152399" y="1066800"/>
            <a:ext cx="8991601" cy="569387"/>
          </a:xfrm>
          <a:prstGeom prst="rect">
            <a:avLst/>
          </a:prstGeom>
          <a:noFill/>
        </p:spPr>
        <p:txBody>
          <a:bodyPr wrap="square" rtlCol="0">
            <a:spAutoFit/>
          </a:bodyPr>
          <a:lstStyle/>
          <a:p>
            <a:endParaRPr lang="en-US" sz="1100" dirty="0"/>
          </a:p>
          <a:p>
            <a:pPr marL="285750" indent="-285750">
              <a:buFont typeface="Wingdings" pitchFamily="2" charset="2"/>
              <a:buChar char="v"/>
            </a:pPr>
            <a:r>
              <a:rPr lang="en-US" sz="2000" dirty="0" smtClean="0"/>
              <a:t>Place the drive code we cut out of </a:t>
            </a:r>
            <a:r>
              <a:rPr lang="en-US" sz="2000" dirty="0" err="1" smtClean="0"/>
              <a:t>Teleop</a:t>
            </a:r>
            <a:r>
              <a:rPr lang="en-US" sz="2000" dirty="0" smtClean="0"/>
              <a:t> into the loop.  (Recreate it if necessary)</a:t>
            </a:r>
          </a:p>
        </p:txBody>
      </p:sp>
      <p:sp>
        <p:nvSpPr>
          <p:cNvPr id="7" name="TextBox 6"/>
          <p:cNvSpPr txBox="1"/>
          <p:nvPr/>
        </p:nvSpPr>
        <p:spPr>
          <a:xfrm>
            <a:off x="211540" y="4572000"/>
            <a:ext cx="8401335" cy="2108269"/>
          </a:xfrm>
          <a:prstGeom prst="rect">
            <a:avLst/>
          </a:prstGeom>
          <a:noFill/>
        </p:spPr>
        <p:txBody>
          <a:bodyPr wrap="square" rtlCol="0">
            <a:spAutoFit/>
          </a:bodyPr>
          <a:lstStyle/>
          <a:p>
            <a:pPr marL="285750" indent="-285750">
              <a:buFont typeface="Wingdings" pitchFamily="2" charset="2"/>
              <a:buChar char="v"/>
            </a:pPr>
            <a:r>
              <a:rPr lang="en-US" sz="2000" dirty="0" smtClean="0"/>
              <a:t>Use the </a:t>
            </a:r>
            <a:r>
              <a:rPr lang="en-US" sz="2000" b="1" dirty="0" smtClean="0"/>
              <a:t>select vi </a:t>
            </a:r>
            <a:r>
              <a:rPr lang="en-US" sz="2000" dirty="0" smtClean="0"/>
              <a:t>function to create 2 copies of a global variable and set them to read the X-axis and Y-axis variables.  Wire those variables into the x and y inputs on the arcade drive vi.</a:t>
            </a:r>
          </a:p>
          <a:p>
            <a:pPr marL="285750" indent="-285750">
              <a:buFont typeface="Wingdings" pitchFamily="2" charset="2"/>
              <a:buChar char="v"/>
            </a:pPr>
            <a:endParaRPr lang="en-US" sz="1100" dirty="0"/>
          </a:p>
          <a:p>
            <a:pPr marL="285750" indent="-285750">
              <a:buFont typeface="Wingdings" pitchFamily="2" charset="2"/>
              <a:buChar char="v"/>
            </a:pPr>
            <a:r>
              <a:rPr lang="en-US" sz="2000" dirty="0" smtClean="0"/>
              <a:t>Why 20 </a:t>
            </a:r>
            <a:r>
              <a:rPr lang="en-US" sz="2000" dirty="0" err="1" smtClean="0"/>
              <a:t>ms</a:t>
            </a:r>
            <a:r>
              <a:rPr lang="en-US" sz="2000" dirty="0" smtClean="0"/>
              <a:t> wait?  Remember </a:t>
            </a:r>
            <a:r>
              <a:rPr lang="en-US" sz="2000" dirty="0" err="1" smtClean="0"/>
              <a:t>teleop</a:t>
            </a:r>
            <a:r>
              <a:rPr lang="en-US" sz="2000" dirty="0" smtClean="0"/>
              <a:t> is not updating our X and Y joystick values any faster than that.  In Begin we also have a safety </a:t>
            </a:r>
            <a:r>
              <a:rPr lang="en-US" sz="2000" dirty="0" err="1" smtClean="0"/>
              <a:t>config</a:t>
            </a:r>
            <a:r>
              <a:rPr lang="en-US" sz="2000" dirty="0" smtClean="0"/>
              <a:t> that needs to be updated at least every 100 </a:t>
            </a:r>
            <a:r>
              <a:rPr lang="en-US" sz="2000" dirty="0" err="1" smtClean="0"/>
              <a:t>ms</a:t>
            </a:r>
            <a:r>
              <a:rPr lang="en-US" sz="2000" dirty="0" smtClean="0"/>
              <a:t> before it shuts down the motors.</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831865"/>
            <a:ext cx="7086600" cy="2511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Arrow Connector 3"/>
          <p:cNvCxnSpPr/>
          <p:nvPr/>
        </p:nvCxnSpPr>
        <p:spPr>
          <a:xfrm flipH="1" flipV="1">
            <a:off x="3581400" y="4075801"/>
            <a:ext cx="1478507" cy="535198"/>
          </a:xfrm>
          <a:prstGeom prst="straightConnector1">
            <a:avLst/>
          </a:prstGeom>
          <a:ln w="38100">
            <a:solidFill>
              <a:srgbClr val="0D03DB"/>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63218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81400" y="304800"/>
            <a:ext cx="1981198" cy="584775"/>
          </a:xfrm>
          <a:prstGeom prst="rect">
            <a:avLst/>
          </a:prstGeom>
          <a:noFill/>
        </p:spPr>
        <p:txBody>
          <a:bodyPr wrap="square" rtlCol="0">
            <a:spAutoFit/>
          </a:bodyPr>
          <a:lstStyle/>
          <a:p>
            <a:r>
              <a:rPr lang="en-US" sz="3200" b="1" dirty="0" smtClean="0"/>
              <a:t>In or Out?</a:t>
            </a:r>
            <a:endParaRPr lang="en-US" sz="3200" b="1" dirty="0"/>
          </a:p>
        </p:txBody>
      </p:sp>
      <p:sp>
        <p:nvSpPr>
          <p:cNvPr id="6" name="TextBox 5"/>
          <p:cNvSpPr txBox="1"/>
          <p:nvPr/>
        </p:nvSpPr>
        <p:spPr>
          <a:xfrm>
            <a:off x="152399" y="1066800"/>
            <a:ext cx="8686801" cy="1492716"/>
          </a:xfrm>
          <a:prstGeom prst="rect">
            <a:avLst/>
          </a:prstGeom>
          <a:noFill/>
        </p:spPr>
        <p:txBody>
          <a:bodyPr wrap="square" rtlCol="0">
            <a:spAutoFit/>
          </a:bodyPr>
          <a:lstStyle/>
          <a:p>
            <a:pPr marL="285750" indent="-285750">
              <a:buFont typeface="Wingdings" pitchFamily="2" charset="2"/>
              <a:buChar char="v"/>
            </a:pPr>
            <a:r>
              <a:rPr lang="en-US" sz="2000" dirty="0" smtClean="0"/>
              <a:t>In the interest of efficiency (the code will run either way) drag the Drive get.vi along with it’s string constant outside of the while loop and reconnect it.</a:t>
            </a:r>
          </a:p>
          <a:p>
            <a:pPr marL="285750" indent="-285750">
              <a:buFont typeface="Wingdings" pitchFamily="2" charset="2"/>
              <a:buChar char="v"/>
            </a:pPr>
            <a:endParaRPr lang="en-US" sz="1100" dirty="0"/>
          </a:p>
          <a:p>
            <a:pPr marL="285750" indent="-285750">
              <a:buFont typeface="Wingdings" pitchFamily="2" charset="2"/>
              <a:buChar char="v"/>
            </a:pPr>
            <a:r>
              <a:rPr lang="en-US" sz="2000" dirty="0" smtClean="0"/>
              <a:t>This is not a value that changes, so it can be processed </a:t>
            </a:r>
            <a:r>
              <a:rPr lang="en-US" sz="2000" b="1" u="sng" dirty="0" smtClean="0"/>
              <a:t>once</a:t>
            </a:r>
            <a:r>
              <a:rPr lang="en-US" sz="2000" dirty="0" smtClean="0"/>
              <a:t> when the VI starts instead of </a:t>
            </a:r>
            <a:r>
              <a:rPr lang="en-US" sz="2000" b="1" u="sng" dirty="0" smtClean="0"/>
              <a:t>every 20 </a:t>
            </a:r>
            <a:r>
              <a:rPr lang="en-US" sz="2000" b="1" u="sng" dirty="0" err="1" smtClean="0"/>
              <a:t>ms</a:t>
            </a:r>
            <a:r>
              <a:rPr lang="en-US" sz="2000" b="1" dirty="0" smtClean="0"/>
              <a:t>!</a:t>
            </a:r>
          </a:p>
        </p:txBody>
      </p:sp>
      <p:sp>
        <p:nvSpPr>
          <p:cNvPr id="7" name="TextBox 6"/>
          <p:cNvSpPr txBox="1"/>
          <p:nvPr/>
        </p:nvSpPr>
        <p:spPr>
          <a:xfrm>
            <a:off x="211540" y="5334000"/>
            <a:ext cx="8401335" cy="1184940"/>
          </a:xfrm>
          <a:prstGeom prst="rect">
            <a:avLst/>
          </a:prstGeom>
          <a:noFill/>
        </p:spPr>
        <p:txBody>
          <a:bodyPr wrap="square" rtlCol="0">
            <a:spAutoFit/>
          </a:bodyPr>
          <a:lstStyle/>
          <a:p>
            <a:pPr marL="285750" indent="-285750">
              <a:buFont typeface="Wingdings" pitchFamily="2" charset="2"/>
              <a:buChar char="v"/>
            </a:pPr>
            <a:r>
              <a:rPr lang="en-US" sz="2000" dirty="0" smtClean="0"/>
              <a:t>We want every function in a separate while loop so that errors in one function will not affect the rest of the code.</a:t>
            </a:r>
          </a:p>
          <a:p>
            <a:pPr marL="285750" indent="-285750">
              <a:buFont typeface="Wingdings" pitchFamily="2" charset="2"/>
              <a:buChar char="v"/>
            </a:pPr>
            <a:endParaRPr lang="en-US" sz="1100" dirty="0"/>
          </a:p>
          <a:p>
            <a:pPr marL="285750" indent="-285750">
              <a:buFont typeface="Wingdings" pitchFamily="2" charset="2"/>
              <a:buChar char="v"/>
            </a:pPr>
            <a:r>
              <a:rPr lang="en-US" sz="2000" dirty="0" smtClean="0"/>
              <a:t>Create another while loop, this time with a </a:t>
            </a:r>
            <a:r>
              <a:rPr lang="en-US" sz="2000" b="1" dirty="0" smtClean="0"/>
              <a:t>100 </a:t>
            </a:r>
            <a:r>
              <a:rPr lang="en-US" sz="2000" b="1" dirty="0" err="1" smtClean="0"/>
              <a:t>ms</a:t>
            </a:r>
            <a:r>
              <a:rPr lang="en-US" sz="2000" b="1" dirty="0" smtClean="0"/>
              <a:t> wait </a:t>
            </a:r>
            <a:r>
              <a:rPr lang="en-US" sz="2000" dirty="0" smtClean="0"/>
              <a:t>and a false constant.</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652712"/>
            <a:ext cx="7848600" cy="245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06412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4601" y="304800"/>
            <a:ext cx="4571999" cy="584775"/>
          </a:xfrm>
          <a:prstGeom prst="rect">
            <a:avLst/>
          </a:prstGeom>
          <a:noFill/>
        </p:spPr>
        <p:txBody>
          <a:bodyPr wrap="square" rtlCol="0">
            <a:spAutoFit/>
          </a:bodyPr>
          <a:lstStyle/>
          <a:p>
            <a:r>
              <a:rPr lang="en-US" sz="3200" b="1" dirty="0" smtClean="0"/>
              <a:t>Designing a Function</a:t>
            </a:r>
            <a:endParaRPr lang="en-US" sz="3200" b="1" dirty="0"/>
          </a:p>
        </p:txBody>
      </p:sp>
      <p:sp>
        <p:nvSpPr>
          <p:cNvPr id="6" name="TextBox 5"/>
          <p:cNvSpPr txBox="1"/>
          <p:nvPr/>
        </p:nvSpPr>
        <p:spPr>
          <a:xfrm>
            <a:off x="152399" y="999053"/>
            <a:ext cx="8686801" cy="3062377"/>
          </a:xfrm>
          <a:prstGeom prst="rect">
            <a:avLst/>
          </a:prstGeom>
          <a:noFill/>
        </p:spPr>
        <p:txBody>
          <a:bodyPr wrap="square" rtlCol="0">
            <a:spAutoFit/>
          </a:bodyPr>
          <a:lstStyle/>
          <a:p>
            <a:pPr marL="285750" indent="-285750">
              <a:buFont typeface="Wingdings" pitchFamily="2" charset="2"/>
              <a:buChar char="v"/>
            </a:pPr>
            <a:r>
              <a:rPr lang="en-US" sz="2000" dirty="0" smtClean="0"/>
              <a:t>We began a 3</a:t>
            </a:r>
            <a:r>
              <a:rPr lang="en-US" sz="2000" baseline="30000" dirty="0" smtClean="0"/>
              <a:t>rd</a:t>
            </a:r>
            <a:r>
              <a:rPr lang="en-US" sz="2000" dirty="0" smtClean="0"/>
              <a:t> motor earlier, and we want to program it to use buttons 6 and 7 to turn clockwise or counterclockwise.  </a:t>
            </a:r>
          </a:p>
          <a:p>
            <a:endParaRPr lang="en-US" sz="1100" b="1" dirty="0"/>
          </a:p>
          <a:p>
            <a:pPr marL="285750" indent="-285750">
              <a:buFont typeface="Wingdings" pitchFamily="2" charset="2"/>
              <a:buChar char="v"/>
            </a:pPr>
            <a:r>
              <a:rPr lang="en-US" sz="2000" dirty="0" smtClean="0"/>
              <a:t>Use the WPI library to get a </a:t>
            </a:r>
            <a:r>
              <a:rPr lang="en-US" sz="2000" b="1" dirty="0"/>
              <a:t>M</a:t>
            </a:r>
            <a:r>
              <a:rPr lang="en-US" sz="2000" b="1" dirty="0" smtClean="0"/>
              <a:t>otor Get </a:t>
            </a:r>
            <a:r>
              <a:rPr lang="en-US" sz="2000" dirty="0" smtClean="0"/>
              <a:t>and a </a:t>
            </a:r>
            <a:r>
              <a:rPr lang="en-US" sz="2000" b="1" dirty="0"/>
              <a:t>M</a:t>
            </a:r>
            <a:r>
              <a:rPr lang="en-US" sz="2000" b="1" dirty="0" smtClean="0"/>
              <a:t>otor Set Output </a:t>
            </a:r>
            <a:r>
              <a:rPr lang="en-US" sz="2000" dirty="0" smtClean="0"/>
              <a:t>VI.  Put the Get just outside the loop and make a string constant with the name of the motor</a:t>
            </a:r>
          </a:p>
          <a:p>
            <a:pPr marL="285750" indent="-285750">
              <a:buFont typeface="Wingdings" pitchFamily="2" charset="2"/>
              <a:buChar char="v"/>
            </a:pPr>
            <a:endParaRPr lang="en-US" sz="1100" dirty="0" smtClean="0"/>
          </a:p>
          <a:p>
            <a:pPr marL="800100" lvl="1" indent="-342900">
              <a:buFont typeface="Arial" pitchFamily="34" charset="0"/>
              <a:buChar char="•"/>
            </a:pPr>
            <a:r>
              <a:rPr lang="en-US" sz="2000" dirty="0"/>
              <a:t>It is vital that we remember exactly what we named the motor in Begin and spell it </a:t>
            </a:r>
            <a:r>
              <a:rPr lang="en-US" sz="2000" dirty="0" smtClean="0"/>
              <a:t>the same way </a:t>
            </a:r>
            <a:r>
              <a:rPr lang="en-US" sz="2000" dirty="0"/>
              <a:t>here</a:t>
            </a:r>
            <a:r>
              <a:rPr lang="en-US" sz="2000" dirty="0" smtClean="0"/>
              <a:t>.</a:t>
            </a:r>
          </a:p>
          <a:p>
            <a:pPr marL="800100" lvl="1" indent="-342900">
              <a:buFont typeface="Arial" pitchFamily="34" charset="0"/>
              <a:buChar char="•"/>
            </a:pPr>
            <a:endParaRPr lang="en-US" sz="1100" dirty="0" smtClean="0"/>
          </a:p>
          <a:p>
            <a:pPr marL="800100" lvl="1" indent="-342900">
              <a:buFont typeface="Arial" pitchFamily="34" charset="0"/>
              <a:buChar char="•"/>
            </a:pPr>
            <a:r>
              <a:rPr lang="en-US" sz="2000" dirty="0" smtClean="0"/>
              <a:t>Wire the Motor Get to the Motor Set Output.</a:t>
            </a:r>
            <a:endParaRPr lang="en-US" sz="2000" dirty="0"/>
          </a:p>
          <a:p>
            <a:pPr marL="285750" indent="-285750">
              <a:buFont typeface="Wingdings" pitchFamily="2" charset="2"/>
              <a:buChar char="v"/>
            </a:pPr>
            <a:endParaRPr lang="en-US" sz="2000" dirty="0" smtClean="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724928"/>
            <a:ext cx="7696200" cy="3078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61624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29000" y="304800"/>
            <a:ext cx="2514599" cy="584775"/>
          </a:xfrm>
          <a:prstGeom prst="rect">
            <a:avLst/>
          </a:prstGeom>
          <a:noFill/>
        </p:spPr>
        <p:txBody>
          <a:bodyPr wrap="square" rtlCol="0">
            <a:spAutoFit/>
          </a:bodyPr>
          <a:lstStyle/>
          <a:p>
            <a:r>
              <a:rPr lang="en-US" sz="3200" b="1" dirty="0" smtClean="0"/>
              <a:t>Button Logic</a:t>
            </a:r>
            <a:endParaRPr lang="en-US" sz="3200" b="1" dirty="0"/>
          </a:p>
        </p:txBody>
      </p:sp>
      <p:sp>
        <p:nvSpPr>
          <p:cNvPr id="6" name="TextBox 5"/>
          <p:cNvSpPr txBox="1"/>
          <p:nvPr/>
        </p:nvSpPr>
        <p:spPr>
          <a:xfrm>
            <a:off x="152399" y="999053"/>
            <a:ext cx="8686801" cy="1492716"/>
          </a:xfrm>
          <a:prstGeom prst="rect">
            <a:avLst/>
          </a:prstGeom>
          <a:noFill/>
        </p:spPr>
        <p:txBody>
          <a:bodyPr wrap="square" rtlCol="0">
            <a:spAutoFit/>
          </a:bodyPr>
          <a:lstStyle/>
          <a:p>
            <a:pPr marL="285750" indent="-285750">
              <a:buFont typeface="Wingdings" pitchFamily="2" charset="2"/>
              <a:buChar char="v"/>
            </a:pPr>
            <a:r>
              <a:rPr lang="en-US" sz="2000" dirty="0" smtClean="0"/>
              <a:t>Put in two Global Variables set to read button 6 and 7.</a:t>
            </a:r>
          </a:p>
          <a:p>
            <a:endParaRPr lang="en-US" sz="1100" b="1" dirty="0"/>
          </a:p>
          <a:p>
            <a:pPr marL="285750" indent="-285750">
              <a:buFont typeface="Wingdings" pitchFamily="2" charset="2"/>
              <a:buChar char="v"/>
            </a:pPr>
            <a:r>
              <a:rPr lang="en-US" sz="2000" dirty="0" smtClean="0"/>
              <a:t>Use a couple of selects to have the motor Set Output go forward when button 6 is pressed (at 50% power) and backwards when button 7 is pressed.</a:t>
            </a:r>
            <a:endParaRPr lang="en-US" sz="2000" dirty="0"/>
          </a:p>
          <a:p>
            <a:pPr marL="285750" indent="-285750">
              <a:buFont typeface="Wingdings" pitchFamily="2" charset="2"/>
              <a:buChar char="v"/>
            </a:pPr>
            <a:endParaRPr lang="en-US" sz="2000" dirty="0" smtClean="0"/>
          </a:p>
        </p:txBody>
      </p:sp>
      <p:sp>
        <p:nvSpPr>
          <p:cNvPr id="8" name="TextBox 7"/>
          <p:cNvSpPr txBox="1"/>
          <p:nvPr/>
        </p:nvSpPr>
        <p:spPr>
          <a:xfrm>
            <a:off x="304798" y="5181600"/>
            <a:ext cx="8686801" cy="1184940"/>
          </a:xfrm>
          <a:prstGeom prst="rect">
            <a:avLst/>
          </a:prstGeom>
          <a:noFill/>
        </p:spPr>
        <p:txBody>
          <a:bodyPr wrap="square" rtlCol="0">
            <a:spAutoFit/>
          </a:bodyPr>
          <a:lstStyle/>
          <a:p>
            <a:pPr marL="285750" indent="-285750">
              <a:buFont typeface="Wingdings" pitchFamily="2" charset="2"/>
              <a:buChar char="v"/>
            </a:pPr>
            <a:r>
              <a:rPr lang="en-US" sz="2000" dirty="0" smtClean="0"/>
              <a:t>Logic question…  If both buttons are pressed what will the motor do?</a:t>
            </a:r>
          </a:p>
          <a:p>
            <a:pPr marL="285750" indent="-285750">
              <a:buFont typeface="Wingdings" pitchFamily="2" charset="2"/>
              <a:buChar char="v"/>
            </a:pPr>
            <a:endParaRPr lang="en-US" sz="1100" dirty="0" smtClean="0"/>
          </a:p>
          <a:p>
            <a:pPr marL="285750" indent="-285750">
              <a:buFont typeface="Wingdings" pitchFamily="2" charset="2"/>
              <a:buChar char="v"/>
            </a:pPr>
            <a:r>
              <a:rPr lang="en-US" sz="2000" dirty="0" smtClean="0"/>
              <a:t>If both buttons are pressed button 7 will win and the indicator lights on the speed controller should indicate backwards movement.</a:t>
            </a:r>
            <a:endParaRPr lang="en-US" sz="2000" dirty="0"/>
          </a:p>
        </p:txBody>
      </p:sp>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286000"/>
            <a:ext cx="7807570"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94800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95600" y="304800"/>
            <a:ext cx="3810000" cy="584775"/>
          </a:xfrm>
          <a:prstGeom prst="rect">
            <a:avLst/>
          </a:prstGeom>
          <a:noFill/>
        </p:spPr>
        <p:txBody>
          <a:bodyPr wrap="square" rtlCol="0">
            <a:spAutoFit/>
          </a:bodyPr>
          <a:lstStyle/>
          <a:p>
            <a:r>
              <a:rPr lang="en-US" sz="3200" b="1" dirty="0" smtClean="0"/>
              <a:t>Tethering the Robot</a:t>
            </a:r>
            <a:endParaRPr lang="en-US" sz="3200" b="1" dirty="0"/>
          </a:p>
        </p:txBody>
      </p:sp>
      <p:sp>
        <p:nvSpPr>
          <p:cNvPr id="6" name="TextBox 5"/>
          <p:cNvSpPr txBox="1"/>
          <p:nvPr/>
        </p:nvSpPr>
        <p:spPr>
          <a:xfrm>
            <a:off x="152399" y="907971"/>
            <a:ext cx="8686801" cy="1800493"/>
          </a:xfrm>
          <a:prstGeom prst="rect">
            <a:avLst/>
          </a:prstGeom>
          <a:noFill/>
        </p:spPr>
        <p:txBody>
          <a:bodyPr wrap="square" rtlCol="0">
            <a:spAutoFit/>
          </a:bodyPr>
          <a:lstStyle/>
          <a:p>
            <a:pPr marL="285750" indent="-285750">
              <a:buFont typeface="Wingdings" pitchFamily="2" charset="2"/>
              <a:buChar char="v"/>
            </a:pPr>
            <a:r>
              <a:rPr lang="en-US" sz="2000" dirty="0" smtClean="0"/>
              <a:t>We’ve completed everything in the program except for the autonomous.  Let’s run it on the actual robot and see it come to life.</a:t>
            </a:r>
          </a:p>
          <a:p>
            <a:pPr marL="285750" indent="-285750">
              <a:buFont typeface="Wingdings" pitchFamily="2" charset="2"/>
              <a:buChar char="v"/>
            </a:pPr>
            <a:endParaRPr lang="en-US" sz="1100" dirty="0" smtClean="0"/>
          </a:p>
          <a:p>
            <a:pPr marL="285750" indent="-285750">
              <a:buFont typeface="Wingdings" pitchFamily="2" charset="2"/>
              <a:buChar char="v"/>
            </a:pPr>
            <a:r>
              <a:rPr lang="en-US" sz="2000" dirty="0" smtClean="0"/>
              <a:t>Connect an Ethernet cable </a:t>
            </a:r>
            <a:r>
              <a:rPr lang="en-US" sz="2000" b="1" dirty="0" smtClean="0"/>
              <a:t>or</a:t>
            </a:r>
            <a:r>
              <a:rPr lang="en-US" sz="2000" dirty="0" smtClean="0"/>
              <a:t> USB from your laptop to the </a:t>
            </a:r>
            <a:r>
              <a:rPr lang="en-US" sz="2000" dirty="0" err="1" smtClean="0"/>
              <a:t>roboRIO</a:t>
            </a:r>
            <a:r>
              <a:rPr lang="en-US" sz="2000" dirty="0" smtClean="0"/>
              <a:t>.  This is called tethering the robot.  In the competition we would run off of a wireless signal, and FIRST provides excellent documentation on how to do that.</a:t>
            </a:r>
          </a:p>
        </p:txBody>
      </p:sp>
      <p:sp>
        <p:nvSpPr>
          <p:cNvPr id="8" name="TextBox 7"/>
          <p:cNvSpPr txBox="1"/>
          <p:nvPr/>
        </p:nvSpPr>
        <p:spPr>
          <a:xfrm>
            <a:off x="228600" y="4845784"/>
            <a:ext cx="8686801" cy="1631216"/>
          </a:xfrm>
          <a:prstGeom prst="rect">
            <a:avLst/>
          </a:prstGeom>
          <a:noFill/>
        </p:spPr>
        <p:txBody>
          <a:bodyPr wrap="square" rtlCol="0">
            <a:spAutoFit/>
          </a:bodyPr>
          <a:lstStyle/>
          <a:p>
            <a:pPr marL="285750" indent="-285750">
              <a:buFont typeface="Wingdings" pitchFamily="2" charset="2"/>
              <a:buChar char="v"/>
            </a:pPr>
            <a:r>
              <a:rPr lang="en-US" sz="2000" dirty="0" smtClean="0"/>
              <a:t>We need to set your laptop up to communicate directly to the </a:t>
            </a:r>
            <a:r>
              <a:rPr lang="en-US" sz="2000" dirty="0" err="1" smtClean="0"/>
              <a:t>roboRIO</a:t>
            </a:r>
            <a:r>
              <a:rPr lang="en-US" sz="2000" dirty="0" smtClean="0"/>
              <a:t>.</a:t>
            </a:r>
          </a:p>
          <a:p>
            <a:pPr marL="800100" lvl="1" indent="-342900">
              <a:buFont typeface="Arial" pitchFamily="34" charset="0"/>
              <a:buChar char="•"/>
            </a:pPr>
            <a:r>
              <a:rPr lang="en-US" sz="2000" dirty="0" smtClean="0"/>
              <a:t>Open your “Network and Sharing Center”</a:t>
            </a:r>
          </a:p>
          <a:p>
            <a:pPr marL="800100" lvl="1" indent="-342900">
              <a:buFont typeface="Arial" pitchFamily="34" charset="0"/>
              <a:buChar char="•"/>
            </a:pPr>
            <a:r>
              <a:rPr lang="en-US" sz="2000" dirty="0" smtClean="0"/>
              <a:t>Select “Change Adaptor Settings”</a:t>
            </a:r>
          </a:p>
          <a:p>
            <a:pPr marL="800100" lvl="1" indent="-342900">
              <a:buFont typeface="Arial" pitchFamily="34" charset="0"/>
              <a:buChar char="•"/>
            </a:pPr>
            <a:r>
              <a:rPr lang="en-US" sz="2000" dirty="0" smtClean="0"/>
              <a:t>Disable the wireless and Enable the Local Area Connection</a:t>
            </a:r>
          </a:p>
          <a:p>
            <a:pPr marL="800100" lvl="1" indent="-342900">
              <a:buFont typeface="Arial" pitchFamily="34" charset="0"/>
              <a:buChar char="•"/>
            </a:pPr>
            <a:r>
              <a:rPr lang="en-US" sz="2000" dirty="0" smtClean="0"/>
              <a:t>The robot should automatically connect.  (If it’s turned on.)</a:t>
            </a:r>
            <a:endParaRPr lang="en-US" sz="2000" dirty="0"/>
          </a:p>
        </p:txBody>
      </p:sp>
      <p:pic>
        <p:nvPicPr>
          <p:cNvPr id="1026" name="Picture 2" descr="http://www.upc.ie/media/2012/5/4/rj45cable_connector_to_laptop_ethernet_por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9" y="2971090"/>
            <a:ext cx="2465443" cy="144399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files.linuxgizmos.com/ni_roborio1.jpg"/>
          <p:cNvPicPr>
            <a:picLocks noChangeAspect="1" noChangeArrowheads="1"/>
          </p:cNvPicPr>
          <p:nvPr/>
        </p:nvPicPr>
        <p:blipFill rotWithShape="1">
          <a:blip r:embed="rId3">
            <a:extLst>
              <a:ext uri="{28A0092B-C50C-407E-A947-70E740481C1C}">
                <a14:useLocalDpi xmlns:a14="http://schemas.microsoft.com/office/drawing/2010/main" val="0"/>
              </a:ext>
            </a:extLst>
          </a:blip>
          <a:srcRect b="65340"/>
          <a:stretch/>
        </p:blipFill>
        <p:spPr bwMode="auto">
          <a:xfrm>
            <a:off x="4191000" y="2971090"/>
            <a:ext cx="3848883" cy="1308369"/>
          </a:xfrm>
          <a:prstGeom prst="rect">
            <a:avLst/>
          </a:prstGeom>
          <a:noFill/>
          <a:extLst>
            <a:ext uri="{909E8E84-426E-40DD-AFC4-6F175D3DCCD1}">
              <a14:hiddenFill xmlns:a14="http://schemas.microsoft.com/office/drawing/2010/main">
                <a:solidFill>
                  <a:srgbClr val="FFFFFF"/>
                </a:solidFill>
              </a14:hiddenFill>
            </a:ext>
          </a:extLst>
        </p:spPr>
      </p:pic>
      <p:sp>
        <p:nvSpPr>
          <p:cNvPr id="13" name="Freeform 12"/>
          <p:cNvSpPr/>
          <p:nvPr/>
        </p:nvSpPr>
        <p:spPr>
          <a:xfrm>
            <a:off x="3193576" y="2653872"/>
            <a:ext cx="3494844" cy="1507198"/>
          </a:xfrm>
          <a:custGeom>
            <a:avLst/>
            <a:gdLst>
              <a:gd name="connsiteX0" fmla="*/ 3480179 w 3494844"/>
              <a:gd name="connsiteY0" fmla="*/ 817476 h 1566607"/>
              <a:gd name="connsiteX1" fmla="*/ 3357349 w 3494844"/>
              <a:gd name="connsiteY1" fmla="*/ 107793 h 1566607"/>
              <a:gd name="connsiteX2" fmla="*/ 2483893 w 3494844"/>
              <a:gd name="connsiteY2" fmla="*/ 25906 h 1566607"/>
              <a:gd name="connsiteX3" fmla="*/ 914400 w 3494844"/>
              <a:gd name="connsiteY3" fmla="*/ 339805 h 1566607"/>
              <a:gd name="connsiteX4" fmla="*/ 477672 w 3494844"/>
              <a:gd name="connsiteY4" fmla="*/ 1458921 h 1566607"/>
              <a:gd name="connsiteX5" fmla="*/ 0 w 3494844"/>
              <a:gd name="connsiteY5" fmla="*/ 1458921 h 1566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94844" h="1566607">
                <a:moveTo>
                  <a:pt x="3480179" y="817476"/>
                </a:moveTo>
                <a:cubicBezTo>
                  <a:pt x="3501788" y="528598"/>
                  <a:pt x="3523397" y="239721"/>
                  <a:pt x="3357349" y="107793"/>
                </a:cubicBezTo>
                <a:cubicBezTo>
                  <a:pt x="3191301" y="-24135"/>
                  <a:pt x="2891051" y="-12763"/>
                  <a:pt x="2483893" y="25906"/>
                </a:cubicBezTo>
                <a:cubicBezTo>
                  <a:pt x="2076735" y="64575"/>
                  <a:pt x="1248770" y="100969"/>
                  <a:pt x="914400" y="339805"/>
                </a:cubicBezTo>
                <a:cubicBezTo>
                  <a:pt x="580030" y="578641"/>
                  <a:pt x="630072" y="1272402"/>
                  <a:pt x="477672" y="1458921"/>
                </a:cubicBezTo>
                <a:cubicBezTo>
                  <a:pt x="325272" y="1645440"/>
                  <a:pt x="162636" y="1552180"/>
                  <a:pt x="0" y="1458921"/>
                </a:cubicBezTo>
              </a:path>
            </a:pathLst>
          </a:custGeom>
          <a:noFill/>
          <a:ln w="76200">
            <a:solidFill>
              <a:srgbClr val="0D03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1473959" y="3357349"/>
            <a:ext cx="4080680" cy="1231065"/>
          </a:xfrm>
          <a:custGeom>
            <a:avLst/>
            <a:gdLst>
              <a:gd name="connsiteX0" fmla="*/ 4080680 w 4080680"/>
              <a:gd name="connsiteY0" fmla="*/ 0 h 1231065"/>
              <a:gd name="connsiteX1" fmla="*/ 3234519 w 4080680"/>
              <a:gd name="connsiteY1" fmla="*/ 1201003 h 1231065"/>
              <a:gd name="connsiteX2" fmla="*/ 0 w 4080680"/>
              <a:gd name="connsiteY2" fmla="*/ 750627 h 1231065"/>
            </a:gdLst>
            <a:ahLst/>
            <a:cxnLst>
              <a:cxn ang="0">
                <a:pos x="connsiteX0" y="connsiteY0"/>
              </a:cxn>
              <a:cxn ang="0">
                <a:pos x="connsiteX1" y="connsiteY1"/>
              </a:cxn>
              <a:cxn ang="0">
                <a:pos x="connsiteX2" y="connsiteY2"/>
              </a:cxn>
            </a:cxnLst>
            <a:rect l="l" t="t" r="r" b="b"/>
            <a:pathLst>
              <a:path w="4080680" h="1231065">
                <a:moveTo>
                  <a:pt x="4080680" y="0"/>
                </a:moveTo>
                <a:cubicBezTo>
                  <a:pt x="3997656" y="537949"/>
                  <a:pt x="3914632" y="1075899"/>
                  <a:pt x="3234519" y="1201003"/>
                </a:cubicBezTo>
                <a:cubicBezTo>
                  <a:pt x="2554406" y="1326108"/>
                  <a:pt x="1277203" y="1038367"/>
                  <a:pt x="0" y="750627"/>
                </a:cubicBez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11360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24200" y="304800"/>
            <a:ext cx="3276600" cy="584775"/>
          </a:xfrm>
          <a:prstGeom prst="rect">
            <a:avLst/>
          </a:prstGeom>
          <a:noFill/>
        </p:spPr>
        <p:txBody>
          <a:bodyPr wrap="square" rtlCol="0">
            <a:spAutoFit/>
          </a:bodyPr>
          <a:lstStyle/>
          <a:p>
            <a:r>
              <a:rPr lang="en-US" sz="3200" b="1" dirty="0" smtClean="0"/>
              <a:t>Driver’s Station</a:t>
            </a:r>
            <a:endParaRPr lang="en-US" sz="3200" b="1" dirty="0"/>
          </a:p>
        </p:txBody>
      </p:sp>
      <p:sp>
        <p:nvSpPr>
          <p:cNvPr id="6" name="TextBox 5"/>
          <p:cNvSpPr txBox="1"/>
          <p:nvPr/>
        </p:nvSpPr>
        <p:spPr>
          <a:xfrm>
            <a:off x="152399" y="1021884"/>
            <a:ext cx="8686801" cy="1184940"/>
          </a:xfrm>
          <a:prstGeom prst="rect">
            <a:avLst/>
          </a:prstGeom>
          <a:noFill/>
        </p:spPr>
        <p:txBody>
          <a:bodyPr wrap="square" rtlCol="0">
            <a:spAutoFit/>
          </a:bodyPr>
          <a:lstStyle/>
          <a:p>
            <a:pPr marL="285750" indent="-285750">
              <a:buFont typeface="Wingdings" pitchFamily="2" charset="2"/>
              <a:buChar char="v"/>
            </a:pPr>
            <a:r>
              <a:rPr lang="en-US" sz="2000" dirty="0" smtClean="0"/>
              <a:t>Open the Driver’s Station from your list of programs. </a:t>
            </a:r>
          </a:p>
          <a:p>
            <a:pPr marL="285750" indent="-285750">
              <a:buFont typeface="Wingdings" pitchFamily="2" charset="2"/>
              <a:buChar char="v"/>
            </a:pPr>
            <a:endParaRPr lang="en-US" sz="1100" dirty="0" smtClean="0"/>
          </a:p>
          <a:p>
            <a:pPr marL="285750" indent="-285750">
              <a:buFont typeface="Wingdings" pitchFamily="2" charset="2"/>
              <a:buChar char="v"/>
            </a:pPr>
            <a:r>
              <a:rPr lang="en-US" sz="2000" dirty="0" smtClean="0"/>
              <a:t>Hit OK to allow it to make changes to the computer and then the following should pop up.  Make sure the joystick/gamepad is plugged into a USB port.</a:t>
            </a:r>
          </a:p>
        </p:txBody>
      </p:sp>
      <p:sp>
        <p:nvSpPr>
          <p:cNvPr id="8" name="TextBox 7"/>
          <p:cNvSpPr txBox="1"/>
          <p:nvPr/>
        </p:nvSpPr>
        <p:spPr>
          <a:xfrm>
            <a:off x="228601" y="5212884"/>
            <a:ext cx="7315199" cy="1492716"/>
          </a:xfrm>
          <a:prstGeom prst="rect">
            <a:avLst/>
          </a:prstGeom>
          <a:noFill/>
        </p:spPr>
        <p:txBody>
          <a:bodyPr wrap="square" rtlCol="0">
            <a:spAutoFit/>
          </a:bodyPr>
          <a:lstStyle/>
          <a:p>
            <a:pPr marL="285750" indent="-285750">
              <a:buFont typeface="Wingdings" pitchFamily="2" charset="2"/>
              <a:buChar char="v"/>
            </a:pPr>
            <a:r>
              <a:rPr lang="en-US" sz="2000" dirty="0" smtClean="0"/>
              <a:t>Your Team number should show up at the top of the Driver Station in place of </a:t>
            </a:r>
            <a:r>
              <a:rPr lang="en-US" sz="2000" dirty="0" err="1" smtClean="0"/>
              <a:t>xxyy</a:t>
            </a:r>
            <a:r>
              <a:rPr lang="en-US" sz="2000" dirty="0" smtClean="0"/>
              <a:t> and the communications light should turn green</a:t>
            </a:r>
            <a:r>
              <a:rPr lang="en-US" sz="2000" dirty="0"/>
              <a:t> </a:t>
            </a:r>
            <a:r>
              <a:rPr lang="en-US" sz="2000" dirty="0" smtClean="0"/>
              <a:t>after a few moments.  (</a:t>
            </a:r>
            <a:r>
              <a:rPr lang="en-US" sz="2000" dirty="0" err="1" smtClean="0"/>
              <a:t>mDNS</a:t>
            </a:r>
            <a:r>
              <a:rPr lang="en-US" sz="2000" dirty="0" smtClean="0"/>
              <a:t>) </a:t>
            </a:r>
          </a:p>
          <a:p>
            <a:pPr marL="285750" indent="-285750">
              <a:buFont typeface="Wingdings" pitchFamily="2" charset="2"/>
              <a:buChar char="v"/>
            </a:pPr>
            <a:endParaRPr lang="en-US" sz="1100" dirty="0" smtClean="0"/>
          </a:p>
          <a:p>
            <a:pPr marL="285750" indent="-285750">
              <a:buFont typeface="Wingdings" pitchFamily="2" charset="2"/>
              <a:buChar char="v"/>
            </a:pPr>
            <a:r>
              <a:rPr lang="en-US" sz="2000" dirty="0" smtClean="0"/>
              <a:t>If they do not turn green, close and restart the drivers station.</a:t>
            </a:r>
            <a:endParaRPr lang="en-US" sz="200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0457" y="952113"/>
            <a:ext cx="2388743" cy="539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71713"/>
            <a:ext cx="8900581" cy="2071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28600" y="4423253"/>
            <a:ext cx="5486400" cy="984885"/>
          </a:xfrm>
          <a:prstGeom prst="rect">
            <a:avLst/>
          </a:prstGeom>
          <a:noFill/>
        </p:spPr>
        <p:txBody>
          <a:bodyPr wrap="square" rtlCol="0">
            <a:spAutoFit/>
          </a:bodyPr>
          <a:lstStyle/>
          <a:p>
            <a:pPr marL="342900" indent="-342900">
              <a:buFont typeface="Wingdings" panose="05000000000000000000" pitchFamily="2" charset="2"/>
              <a:buChar char="v"/>
            </a:pPr>
            <a:r>
              <a:rPr lang="en-US" sz="2000" dirty="0"/>
              <a:t>Hit the Settings tab on the left and type in </a:t>
            </a:r>
            <a:r>
              <a:rPr lang="en-US" sz="2000" u="sng" dirty="0"/>
              <a:t>your team number</a:t>
            </a:r>
            <a:r>
              <a:rPr lang="en-US" sz="2000" dirty="0"/>
              <a:t> then hit enter.</a:t>
            </a:r>
          </a:p>
          <a:p>
            <a:endParaRPr lang="en-US" dirty="0"/>
          </a:p>
        </p:txBody>
      </p:sp>
      <p:pic>
        <p:nvPicPr>
          <p:cNvPr id="1638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5056" y="4446896"/>
            <a:ext cx="2512448" cy="759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reeform 3"/>
          <p:cNvSpPr/>
          <p:nvPr/>
        </p:nvSpPr>
        <p:spPr>
          <a:xfrm>
            <a:off x="555009" y="3415352"/>
            <a:ext cx="1447800" cy="1097280"/>
          </a:xfrm>
          <a:custGeom>
            <a:avLst/>
            <a:gdLst>
              <a:gd name="connsiteX0" fmla="*/ 1433015 w 1433015"/>
              <a:gd name="connsiteY0" fmla="*/ 1105468 h 1105468"/>
              <a:gd name="connsiteX1" fmla="*/ 1160060 w 1433015"/>
              <a:gd name="connsiteY1" fmla="*/ 286603 h 1105468"/>
              <a:gd name="connsiteX2" fmla="*/ 0 w 1433015"/>
              <a:gd name="connsiteY2" fmla="*/ 0 h 1105468"/>
            </a:gdLst>
            <a:ahLst/>
            <a:cxnLst>
              <a:cxn ang="0">
                <a:pos x="connsiteX0" y="connsiteY0"/>
              </a:cxn>
              <a:cxn ang="0">
                <a:pos x="connsiteX1" y="connsiteY1"/>
              </a:cxn>
              <a:cxn ang="0">
                <a:pos x="connsiteX2" y="connsiteY2"/>
              </a:cxn>
            </a:cxnLst>
            <a:rect l="l" t="t" r="r" b="b"/>
            <a:pathLst>
              <a:path w="1433015" h="1105468">
                <a:moveTo>
                  <a:pt x="1433015" y="1105468"/>
                </a:moveTo>
                <a:cubicBezTo>
                  <a:pt x="1415955" y="788158"/>
                  <a:pt x="1398896" y="470848"/>
                  <a:pt x="1160060" y="286603"/>
                </a:cubicBezTo>
                <a:cubicBezTo>
                  <a:pt x="921224" y="102358"/>
                  <a:pt x="460612" y="51179"/>
                  <a:pt x="0" y="0"/>
                </a:cubicBezTo>
              </a:path>
            </a:pathLst>
          </a:custGeom>
          <a:noFill/>
          <a:ln w="38100">
            <a:solidFill>
              <a:srgbClr val="FFFF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93029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5607" y="4591926"/>
            <a:ext cx="2209800" cy="2305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895600" y="304800"/>
            <a:ext cx="3810000" cy="584775"/>
          </a:xfrm>
          <a:prstGeom prst="rect">
            <a:avLst/>
          </a:prstGeom>
          <a:noFill/>
        </p:spPr>
        <p:txBody>
          <a:bodyPr wrap="square" rtlCol="0">
            <a:spAutoFit/>
          </a:bodyPr>
          <a:lstStyle/>
          <a:p>
            <a:r>
              <a:rPr lang="en-US" sz="3200" b="1" dirty="0" smtClean="0"/>
              <a:t>Running in Debug</a:t>
            </a:r>
            <a:endParaRPr lang="en-US" sz="3200" b="1" dirty="0"/>
          </a:p>
        </p:txBody>
      </p:sp>
      <p:sp>
        <p:nvSpPr>
          <p:cNvPr id="6" name="TextBox 5"/>
          <p:cNvSpPr txBox="1"/>
          <p:nvPr/>
        </p:nvSpPr>
        <p:spPr>
          <a:xfrm>
            <a:off x="152399" y="907971"/>
            <a:ext cx="8686801" cy="1800493"/>
          </a:xfrm>
          <a:prstGeom prst="rect">
            <a:avLst/>
          </a:prstGeom>
          <a:noFill/>
        </p:spPr>
        <p:txBody>
          <a:bodyPr wrap="square" rtlCol="0">
            <a:spAutoFit/>
          </a:bodyPr>
          <a:lstStyle/>
          <a:p>
            <a:pPr marL="285750" indent="-285750">
              <a:buFont typeface="Wingdings" pitchFamily="2" charset="2"/>
              <a:buChar char="v"/>
            </a:pPr>
            <a:r>
              <a:rPr lang="en-US" sz="2000" dirty="0" smtClean="0"/>
              <a:t>We are going to run the code from the Laptop.  Sometimes this is called running in debug.  For competition we would have to build (compile) the code and deploy it to the </a:t>
            </a:r>
            <a:r>
              <a:rPr lang="en-US" sz="2000" dirty="0" err="1" smtClean="0"/>
              <a:t>roboRIO</a:t>
            </a:r>
            <a:r>
              <a:rPr lang="en-US" sz="2000" dirty="0" smtClean="0"/>
              <a:t>.</a:t>
            </a:r>
          </a:p>
          <a:p>
            <a:pPr marL="285750" indent="-285750">
              <a:buFont typeface="Wingdings" pitchFamily="2" charset="2"/>
              <a:buChar char="v"/>
            </a:pPr>
            <a:endParaRPr lang="en-US" sz="1100" dirty="0" smtClean="0"/>
          </a:p>
          <a:p>
            <a:pPr marL="285750" indent="-285750">
              <a:buFont typeface="Wingdings" pitchFamily="2" charset="2"/>
              <a:buChar char="v"/>
            </a:pPr>
            <a:r>
              <a:rPr lang="en-US" sz="2000" dirty="0" smtClean="0"/>
              <a:t>Go to the Robot Main Front Panel and hit the run arrow.  Code will be temporarily built and sent to the </a:t>
            </a:r>
            <a:r>
              <a:rPr lang="en-US" sz="2000" dirty="0" err="1" smtClean="0"/>
              <a:t>roboRIO</a:t>
            </a:r>
            <a:r>
              <a:rPr lang="en-US" sz="2000" dirty="0" smtClean="0"/>
              <a:t>, but won’t start to run yet.</a:t>
            </a:r>
          </a:p>
        </p:txBody>
      </p:sp>
      <p:sp>
        <p:nvSpPr>
          <p:cNvPr id="8" name="TextBox 7"/>
          <p:cNvSpPr txBox="1"/>
          <p:nvPr/>
        </p:nvSpPr>
        <p:spPr>
          <a:xfrm>
            <a:off x="228600" y="2743200"/>
            <a:ext cx="4880580" cy="3677930"/>
          </a:xfrm>
          <a:prstGeom prst="rect">
            <a:avLst/>
          </a:prstGeom>
          <a:noFill/>
        </p:spPr>
        <p:txBody>
          <a:bodyPr wrap="square" rtlCol="0">
            <a:spAutoFit/>
          </a:bodyPr>
          <a:lstStyle/>
          <a:p>
            <a:pPr marL="285750" indent="-285750">
              <a:buFont typeface="Wingdings" pitchFamily="2" charset="2"/>
              <a:buChar char="v"/>
            </a:pPr>
            <a:r>
              <a:rPr lang="en-US" sz="2000" dirty="0" smtClean="0"/>
              <a:t>Sometimes this process takes a while and we may have some Conflict Resolution.  Hitting “OK” usually takes care of this.</a:t>
            </a:r>
            <a:endParaRPr lang="en-US" sz="2000" dirty="0"/>
          </a:p>
          <a:p>
            <a:pPr marL="285750" indent="-285750">
              <a:buFont typeface="Wingdings" pitchFamily="2" charset="2"/>
              <a:buChar char="v"/>
            </a:pPr>
            <a:endParaRPr lang="en-US" sz="1100" dirty="0" smtClean="0"/>
          </a:p>
          <a:p>
            <a:pPr marL="285750" indent="-285750">
              <a:buFont typeface="Wingdings" pitchFamily="2" charset="2"/>
              <a:buChar char="v"/>
            </a:pPr>
            <a:r>
              <a:rPr lang="en-US" sz="2000" dirty="0" smtClean="0"/>
              <a:t>When your robot is ready to run battery should have a voltage number and all 3 status lights should go from red to green.</a:t>
            </a:r>
          </a:p>
          <a:p>
            <a:pPr marL="285750" indent="-285750">
              <a:buFont typeface="Wingdings" pitchFamily="2" charset="2"/>
              <a:buChar char="v"/>
            </a:pPr>
            <a:endParaRPr lang="en-US" sz="1100" dirty="0"/>
          </a:p>
          <a:p>
            <a:pPr marL="285750" indent="-285750">
              <a:buFont typeface="Wingdings" pitchFamily="2" charset="2"/>
              <a:buChar char="v"/>
            </a:pPr>
            <a:r>
              <a:rPr lang="en-US" sz="2000" dirty="0" smtClean="0"/>
              <a:t>Make sure we are in “</a:t>
            </a:r>
            <a:r>
              <a:rPr lang="en-US" sz="2000" dirty="0" err="1" smtClean="0"/>
              <a:t>Teleoperated</a:t>
            </a:r>
            <a:r>
              <a:rPr lang="en-US" sz="2000" dirty="0" smtClean="0"/>
              <a:t>” and hit “Enable”.</a:t>
            </a:r>
          </a:p>
          <a:p>
            <a:pPr marL="285750" indent="-285750">
              <a:buFont typeface="Wingdings" pitchFamily="2" charset="2"/>
              <a:buChar char="v"/>
            </a:pPr>
            <a:endParaRPr lang="en-US" sz="1100" dirty="0"/>
          </a:p>
          <a:p>
            <a:pPr marL="285750" indent="-285750">
              <a:buFont typeface="Wingdings" pitchFamily="2" charset="2"/>
              <a:buChar char="v"/>
            </a:pPr>
            <a:r>
              <a:rPr lang="en-US" sz="2000" dirty="0" smtClean="0"/>
              <a:t>“Enter” on the keyboard is a hot key to disable the robot if needed.</a:t>
            </a:r>
            <a:endParaRPr lang="en-US" sz="20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0380" y="2708464"/>
            <a:ext cx="2379628" cy="1253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reeform 4"/>
          <p:cNvSpPr/>
          <p:nvPr/>
        </p:nvSpPr>
        <p:spPr>
          <a:xfrm>
            <a:off x="5745707" y="1836189"/>
            <a:ext cx="2555116" cy="1493865"/>
          </a:xfrm>
          <a:custGeom>
            <a:avLst/>
            <a:gdLst>
              <a:gd name="connsiteX0" fmla="*/ 0 w 2555116"/>
              <a:gd name="connsiteY0" fmla="*/ 238271 h 1493865"/>
              <a:gd name="connsiteX1" fmla="*/ 887105 w 2555116"/>
              <a:gd name="connsiteY1" fmla="*/ 6259 h 1493865"/>
              <a:gd name="connsiteX2" fmla="*/ 2429302 w 2555116"/>
              <a:gd name="connsiteY2" fmla="*/ 129089 h 1493865"/>
              <a:gd name="connsiteX3" fmla="*/ 2388359 w 2555116"/>
              <a:gd name="connsiteY3" fmla="*/ 756886 h 1493865"/>
              <a:gd name="connsiteX4" fmla="*/ 1774209 w 2555116"/>
              <a:gd name="connsiteY4" fmla="*/ 1493865 h 1493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5116" h="1493865">
                <a:moveTo>
                  <a:pt x="0" y="238271"/>
                </a:moveTo>
                <a:cubicBezTo>
                  <a:pt x="241110" y="131363"/>
                  <a:pt x="482221" y="24456"/>
                  <a:pt x="887105" y="6259"/>
                </a:cubicBezTo>
                <a:cubicBezTo>
                  <a:pt x="1291989" y="-11938"/>
                  <a:pt x="2179093" y="3984"/>
                  <a:pt x="2429302" y="129089"/>
                </a:cubicBezTo>
                <a:cubicBezTo>
                  <a:pt x="2679511" y="254194"/>
                  <a:pt x="2497541" y="529423"/>
                  <a:pt x="2388359" y="756886"/>
                </a:cubicBezTo>
                <a:cubicBezTo>
                  <a:pt x="2279177" y="984349"/>
                  <a:pt x="2026693" y="1239107"/>
                  <a:pt x="1774209" y="1493865"/>
                </a:cubicBezTo>
              </a:path>
            </a:pathLst>
          </a:custGeom>
          <a:noFill/>
          <a:ln w="38100">
            <a:solidFill>
              <a:srgbClr val="0D03DB"/>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4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48841" y="4152901"/>
            <a:ext cx="1590675"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Freeform 10"/>
          <p:cNvSpPr/>
          <p:nvPr/>
        </p:nvSpPr>
        <p:spPr>
          <a:xfrm>
            <a:off x="4612943" y="4059545"/>
            <a:ext cx="2797791" cy="730819"/>
          </a:xfrm>
          <a:custGeom>
            <a:avLst/>
            <a:gdLst>
              <a:gd name="connsiteX0" fmla="*/ 0 w 2797791"/>
              <a:gd name="connsiteY0" fmla="*/ 416921 h 730819"/>
              <a:gd name="connsiteX1" fmla="*/ 996287 w 2797791"/>
              <a:gd name="connsiteY1" fmla="*/ 7488 h 730819"/>
              <a:gd name="connsiteX2" fmla="*/ 2797791 w 2797791"/>
              <a:gd name="connsiteY2" fmla="*/ 730819 h 730819"/>
            </a:gdLst>
            <a:ahLst/>
            <a:cxnLst>
              <a:cxn ang="0">
                <a:pos x="connsiteX0" y="connsiteY0"/>
              </a:cxn>
              <a:cxn ang="0">
                <a:pos x="connsiteX1" y="connsiteY1"/>
              </a:cxn>
              <a:cxn ang="0">
                <a:pos x="connsiteX2" y="connsiteY2"/>
              </a:cxn>
            </a:cxnLst>
            <a:rect l="l" t="t" r="r" b="b"/>
            <a:pathLst>
              <a:path w="2797791" h="730819">
                <a:moveTo>
                  <a:pt x="0" y="416921"/>
                </a:moveTo>
                <a:cubicBezTo>
                  <a:pt x="264994" y="186046"/>
                  <a:pt x="529989" y="-44828"/>
                  <a:pt x="996287" y="7488"/>
                </a:cubicBezTo>
                <a:cubicBezTo>
                  <a:pt x="1462585" y="59804"/>
                  <a:pt x="2130188" y="395311"/>
                  <a:pt x="2797791" y="730819"/>
                </a:cubicBezTo>
              </a:path>
            </a:pathLst>
          </a:custGeom>
          <a:noFill/>
          <a:ln w="38100">
            <a:solidFill>
              <a:srgbClr val="FFFF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2129051" y="5325765"/>
            <a:ext cx="3452883" cy="747489"/>
          </a:xfrm>
          <a:custGeom>
            <a:avLst/>
            <a:gdLst>
              <a:gd name="connsiteX0" fmla="*/ 0 w 3452883"/>
              <a:gd name="connsiteY0" fmla="*/ 160635 h 747489"/>
              <a:gd name="connsiteX1" fmla="*/ 2647665 w 3452883"/>
              <a:gd name="connsiteY1" fmla="*/ 37805 h 747489"/>
              <a:gd name="connsiteX2" fmla="*/ 3452883 w 3452883"/>
              <a:gd name="connsiteY2" fmla="*/ 747489 h 747489"/>
            </a:gdLst>
            <a:ahLst/>
            <a:cxnLst>
              <a:cxn ang="0">
                <a:pos x="connsiteX0" y="connsiteY0"/>
              </a:cxn>
              <a:cxn ang="0">
                <a:pos x="connsiteX1" y="connsiteY1"/>
              </a:cxn>
              <a:cxn ang="0">
                <a:pos x="connsiteX2" y="connsiteY2"/>
              </a:cxn>
            </a:cxnLst>
            <a:rect l="l" t="t" r="r" b="b"/>
            <a:pathLst>
              <a:path w="3452883" h="747489">
                <a:moveTo>
                  <a:pt x="0" y="160635"/>
                </a:moveTo>
                <a:cubicBezTo>
                  <a:pt x="1036092" y="50315"/>
                  <a:pt x="2072185" y="-60004"/>
                  <a:pt x="2647665" y="37805"/>
                </a:cubicBezTo>
                <a:cubicBezTo>
                  <a:pt x="3223145" y="135614"/>
                  <a:pt x="3338014" y="441551"/>
                  <a:pt x="3452883" y="747489"/>
                </a:cubicBezTo>
              </a:path>
            </a:pathLst>
          </a:custGeom>
          <a:noFill/>
          <a:ln w="38100">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84386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7" name="Picture 5"/>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99455" y="1524000"/>
            <a:ext cx="5544545" cy="4015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124200" y="304800"/>
            <a:ext cx="2667000" cy="584775"/>
          </a:xfrm>
          <a:prstGeom prst="rect">
            <a:avLst/>
          </a:prstGeom>
          <a:noFill/>
        </p:spPr>
        <p:txBody>
          <a:bodyPr wrap="square" rtlCol="0">
            <a:spAutoFit/>
          </a:bodyPr>
          <a:lstStyle/>
          <a:p>
            <a:r>
              <a:rPr lang="en-US" sz="3200" b="1" dirty="0" smtClean="0"/>
              <a:t>Driver Control</a:t>
            </a:r>
            <a:endParaRPr lang="en-US" sz="3200" b="1" dirty="0"/>
          </a:p>
        </p:txBody>
      </p:sp>
      <p:sp>
        <p:nvSpPr>
          <p:cNvPr id="6" name="TextBox 5"/>
          <p:cNvSpPr txBox="1"/>
          <p:nvPr/>
        </p:nvSpPr>
        <p:spPr>
          <a:xfrm>
            <a:off x="152399" y="907971"/>
            <a:ext cx="8686801" cy="1184940"/>
          </a:xfrm>
          <a:prstGeom prst="rect">
            <a:avLst/>
          </a:prstGeom>
          <a:noFill/>
        </p:spPr>
        <p:txBody>
          <a:bodyPr wrap="square" rtlCol="0">
            <a:spAutoFit/>
          </a:bodyPr>
          <a:lstStyle/>
          <a:p>
            <a:pPr marL="285750" indent="-285750">
              <a:buFont typeface="Wingdings" pitchFamily="2" charset="2"/>
              <a:buChar char="v"/>
            </a:pPr>
            <a:r>
              <a:rPr lang="en-US" sz="2000" dirty="0" smtClean="0"/>
              <a:t>Now that the code is running try moving the joystick.  (You may want to put the robot on blocks)  The wheels should respond to forward, back, and turning joystick commands.</a:t>
            </a:r>
          </a:p>
          <a:p>
            <a:pPr marL="285750" indent="-285750">
              <a:buFont typeface="Wingdings" pitchFamily="2" charset="2"/>
              <a:buChar char="v"/>
            </a:pPr>
            <a:endParaRPr lang="en-US" sz="1100" dirty="0" smtClean="0"/>
          </a:p>
        </p:txBody>
      </p:sp>
      <p:sp>
        <p:nvSpPr>
          <p:cNvPr id="8" name="TextBox 7"/>
          <p:cNvSpPr txBox="1"/>
          <p:nvPr/>
        </p:nvSpPr>
        <p:spPr>
          <a:xfrm>
            <a:off x="166046" y="4535031"/>
            <a:ext cx="6158554" cy="2246769"/>
          </a:xfrm>
          <a:prstGeom prst="rect">
            <a:avLst/>
          </a:prstGeom>
          <a:noFill/>
        </p:spPr>
        <p:txBody>
          <a:bodyPr wrap="square" rtlCol="0">
            <a:spAutoFit/>
          </a:bodyPr>
          <a:lstStyle/>
          <a:p>
            <a:pPr marL="285750" indent="-285750">
              <a:buFont typeface="Wingdings" pitchFamily="2" charset="2"/>
              <a:buChar char="v"/>
            </a:pPr>
            <a:r>
              <a:rPr lang="en-US" sz="2000" dirty="0" smtClean="0"/>
              <a:t>Status lights for all controllers should  be:</a:t>
            </a:r>
          </a:p>
          <a:p>
            <a:pPr marL="800100" lvl="1" indent="-342900">
              <a:buFont typeface="Arial" pitchFamily="34" charset="0"/>
              <a:buChar char="•"/>
            </a:pPr>
            <a:r>
              <a:rPr lang="en-US" sz="2000" dirty="0" smtClean="0"/>
              <a:t>Solid green if 100% forward power</a:t>
            </a:r>
          </a:p>
          <a:p>
            <a:pPr marL="800100" lvl="1" indent="-342900">
              <a:buFont typeface="Arial" pitchFamily="34" charset="0"/>
              <a:buChar char="•"/>
            </a:pPr>
            <a:r>
              <a:rPr lang="en-US" sz="2000" dirty="0" smtClean="0"/>
              <a:t>Blinking green if less that 100% forward power</a:t>
            </a:r>
          </a:p>
          <a:p>
            <a:pPr marL="800100" lvl="1" indent="-342900">
              <a:buFont typeface="Arial" pitchFamily="34" charset="0"/>
              <a:buChar char="•"/>
            </a:pPr>
            <a:r>
              <a:rPr lang="en-US" sz="2000" dirty="0" smtClean="0"/>
              <a:t>Solid Orange if signal is within </a:t>
            </a:r>
            <a:r>
              <a:rPr lang="en-US" sz="2000" dirty="0" err="1" smtClean="0"/>
              <a:t>deadband</a:t>
            </a:r>
            <a:r>
              <a:rPr lang="en-US" sz="2000" dirty="0" smtClean="0"/>
              <a:t> (neutral)</a:t>
            </a:r>
          </a:p>
          <a:p>
            <a:pPr marL="800100" lvl="1" indent="-342900">
              <a:buFont typeface="Arial" pitchFamily="34" charset="0"/>
              <a:buChar char="•"/>
            </a:pPr>
            <a:r>
              <a:rPr lang="en-US" sz="2000" dirty="0" smtClean="0"/>
              <a:t>Blinking Orange if disabled or PWM signal is lost.</a:t>
            </a:r>
          </a:p>
          <a:p>
            <a:pPr marL="800100" lvl="1" indent="-342900">
              <a:buFont typeface="Arial" pitchFamily="34" charset="0"/>
              <a:buChar char="•"/>
            </a:pPr>
            <a:r>
              <a:rPr lang="en-US" sz="2000" dirty="0" smtClean="0"/>
              <a:t>Solid red if 100% reverse power</a:t>
            </a:r>
          </a:p>
          <a:p>
            <a:pPr marL="800100" lvl="1" indent="-342900">
              <a:buFont typeface="Arial" pitchFamily="34" charset="0"/>
              <a:buChar char="•"/>
            </a:pPr>
            <a:r>
              <a:rPr lang="en-US" sz="2000" dirty="0" smtClean="0"/>
              <a:t>Blinking red if less than 100% reverse power</a:t>
            </a:r>
            <a:endParaRPr lang="en-US" sz="2000" dirty="0"/>
          </a:p>
        </p:txBody>
      </p:sp>
      <p:sp>
        <p:nvSpPr>
          <p:cNvPr id="2" name="TextBox 1"/>
          <p:cNvSpPr txBox="1"/>
          <p:nvPr/>
        </p:nvSpPr>
        <p:spPr>
          <a:xfrm>
            <a:off x="152400" y="2209800"/>
            <a:ext cx="3733800" cy="2215991"/>
          </a:xfrm>
          <a:prstGeom prst="rect">
            <a:avLst/>
          </a:prstGeom>
          <a:noFill/>
        </p:spPr>
        <p:txBody>
          <a:bodyPr wrap="square" rtlCol="0">
            <a:spAutoFit/>
          </a:bodyPr>
          <a:lstStyle/>
          <a:p>
            <a:pPr marL="342900" indent="-342900">
              <a:buFont typeface="Wingdings" panose="05000000000000000000" pitchFamily="2" charset="2"/>
              <a:buChar char="v"/>
            </a:pPr>
            <a:r>
              <a:rPr lang="en-US" sz="2000" dirty="0"/>
              <a:t>Holding buttons 6 and/or 7 should trigger some status lights on the motor controller we assigned.  (The motor may move unless it has been unplugged.)</a:t>
            </a:r>
          </a:p>
          <a:p>
            <a:endParaRPr lang="en-US" dirty="0"/>
          </a:p>
        </p:txBody>
      </p:sp>
    </p:spTree>
    <p:extLst>
      <p:ext uri="{BB962C8B-B14F-4D97-AF65-F5344CB8AC3E}">
        <p14:creationId xmlns:p14="http://schemas.microsoft.com/office/powerpoint/2010/main" val="25852062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4600" y="304800"/>
            <a:ext cx="3810000" cy="584775"/>
          </a:xfrm>
          <a:prstGeom prst="rect">
            <a:avLst/>
          </a:prstGeom>
          <a:noFill/>
        </p:spPr>
        <p:txBody>
          <a:bodyPr wrap="square" rtlCol="0">
            <a:spAutoFit/>
          </a:bodyPr>
          <a:lstStyle/>
          <a:p>
            <a:r>
              <a:rPr lang="en-US" sz="3200" b="1" dirty="0" smtClean="0"/>
              <a:t>Autonomous Control</a:t>
            </a:r>
            <a:endParaRPr lang="en-US" sz="3200" b="1" dirty="0"/>
          </a:p>
        </p:txBody>
      </p:sp>
      <p:sp>
        <p:nvSpPr>
          <p:cNvPr id="6" name="TextBox 5"/>
          <p:cNvSpPr txBox="1"/>
          <p:nvPr/>
        </p:nvSpPr>
        <p:spPr>
          <a:xfrm>
            <a:off x="152399" y="907971"/>
            <a:ext cx="8686801" cy="4154984"/>
          </a:xfrm>
          <a:prstGeom prst="rect">
            <a:avLst/>
          </a:prstGeom>
          <a:noFill/>
        </p:spPr>
        <p:txBody>
          <a:bodyPr wrap="square" rtlCol="0">
            <a:spAutoFit/>
          </a:bodyPr>
          <a:lstStyle/>
          <a:p>
            <a:pPr marL="285750" indent="-285750">
              <a:buFont typeface="Wingdings" pitchFamily="2" charset="2"/>
              <a:buChar char="v"/>
            </a:pPr>
            <a:r>
              <a:rPr lang="en-US" sz="2000" dirty="0" smtClean="0"/>
              <a:t>Hit Finish on the Robot Main Front Panel to stop running the code.</a:t>
            </a:r>
            <a:endParaRPr lang="en-US" sz="1100" dirty="0" smtClean="0"/>
          </a:p>
          <a:p>
            <a:pPr marL="285750" indent="-285750">
              <a:buFont typeface="Wingdings" pitchFamily="2" charset="2"/>
              <a:buChar char="v"/>
            </a:pPr>
            <a:endParaRPr lang="en-US" sz="1100" dirty="0" smtClean="0"/>
          </a:p>
          <a:p>
            <a:pPr marL="285750" indent="-285750">
              <a:buFont typeface="Wingdings" pitchFamily="2" charset="2"/>
              <a:buChar char="v"/>
            </a:pPr>
            <a:r>
              <a:rPr lang="en-US" sz="2000" dirty="0" smtClean="0"/>
              <a:t>If all the functions that the driver controls are in Periodic Tasks, then we can utilize those same functions during the autonomous.  Instead of letting the joystick determine the state of each variable, we will control them directly.</a:t>
            </a:r>
          </a:p>
          <a:p>
            <a:pPr marL="285750" indent="-285750">
              <a:buFont typeface="Wingdings" pitchFamily="2" charset="2"/>
              <a:buChar char="v"/>
            </a:pPr>
            <a:endParaRPr lang="en-US" sz="1100" dirty="0"/>
          </a:p>
          <a:p>
            <a:pPr marL="285750" indent="-285750">
              <a:buFont typeface="Wingdings" pitchFamily="2" charset="2"/>
              <a:buChar char="v"/>
            </a:pPr>
            <a:r>
              <a:rPr lang="en-US" sz="2000" dirty="0" smtClean="0"/>
              <a:t>During Autonomous the initial state of the driver station is read, and then locked, so they will not be causing a race condition for us.  When </a:t>
            </a:r>
            <a:r>
              <a:rPr lang="en-US" sz="2000" dirty="0" err="1" smtClean="0"/>
              <a:t>teleop</a:t>
            </a:r>
            <a:r>
              <a:rPr lang="en-US" sz="2000" dirty="0" smtClean="0"/>
              <a:t> starts the driver station will again start writing to those variables.</a:t>
            </a:r>
          </a:p>
          <a:p>
            <a:pPr marL="285750" indent="-285750">
              <a:buFont typeface="Wingdings" pitchFamily="2" charset="2"/>
              <a:buChar char="v"/>
            </a:pPr>
            <a:endParaRPr lang="en-US" sz="1100" dirty="0"/>
          </a:p>
          <a:p>
            <a:pPr marL="285750" indent="-285750">
              <a:buFont typeface="Wingdings" pitchFamily="2" charset="2"/>
              <a:buChar char="v"/>
            </a:pPr>
            <a:r>
              <a:rPr lang="en-US" sz="2000" dirty="0" smtClean="0"/>
              <a:t>In Robot Main open up the Autonomous Independent VI.</a:t>
            </a:r>
          </a:p>
          <a:p>
            <a:pPr marL="285750" indent="-285750">
              <a:buFont typeface="Wingdings" pitchFamily="2" charset="2"/>
              <a:buChar char="v"/>
            </a:pPr>
            <a:endParaRPr lang="en-US" sz="1100" dirty="0"/>
          </a:p>
          <a:p>
            <a:pPr marL="285750" indent="-285750">
              <a:buFont typeface="Wingdings" pitchFamily="2" charset="2"/>
              <a:buChar char="v"/>
            </a:pPr>
            <a:r>
              <a:rPr lang="en-US" sz="2000" dirty="0" smtClean="0"/>
              <a:t>Hit control-E to open up the Block Diagram and </a:t>
            </a:r>
            <a:r>
              <a:rPr lang="en-US" sz="2000" b="1" dirty="0" smtClean="0"/>
              <a:t>erase both disable structures and the joystick block</a:t>
            </a:r>
            <a:r>
              <a:rPr lang="en-US" sz="2000" dirty="0" smtClean="0"/>
              <a:t>.  That should clear everything off of the front panel as well.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2224" y="3223715"/>
            <a:ext cx="600928" cy="80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quot;No&quot; Symbol 9"/>
          <p:cNvSpPr/>
          <p:nvPr/>
        </p:nvSpPr>
        <p:spPr>
          <a:xfrm>
            <a:off x="2362200" y="5257800"/>
            <a:ext cx="914400" cy="914400"/>
          </a:xfrm>
          <a:prstGeom prst="noSmoking">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4798069"/>
            <a:ext cx="3754982" cy="19075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61986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48871" y="412307"/>
            <a:ext cx="5670332"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a:off x="0" y="6155328"/>
            <a:ext cx="90678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7312152" y="5181600"/>
            <a:ext cx="1527048" cy="956748"/>
            <a:chOff x="7312152" y="5181600"/>
            <a:chExt cx="1527048" cy="956748"/>
          </a:xfrm>
        </p:grpSpPr>
        <p:sp>
          <p:nvSpPr>
            <p:cNvPr id="3" name="Oval 2"/>
            <p:cNvSpPr/>
            <p:nvPr/>
          </p:nvSpPr>
          <p:spPr>
            <a:xfrm>
              <a:off x="7687056" y="5864028"/>
              <a:ext cx="274320" cy="274320"/>
            </a:xfrm>
            <a:prstGeom prst="ellipse">
              <a:avLst/>
            </a:prstGeom>
            <a:ln>
              <a:solidFill>
                <a:schemeClr val="accent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Oval 5"/>
            <p:cNvSpPr/>
            <p:nvPr/>
          </p:nvSpPr>
          <p:spPr>
            <a:xfrm>
              <a:off x="8174736" y="5862444"/>
              <a:ext cx="274320" cy="274320"/>
            </a:xfrm>
            <a:prstGeom prst="ellipse">
              <a:avLst/>
            </a:prstGeom>
            <a:ln>
              <a:solidFill>
                <a:schemeClr val="accent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Oval 6"/>
            <p:cNvSpPr/>
            <p:nvPr/>
          </p:nvSpPr>
          <p:spPr>
            <a:xfrm>
              <a:off x="7470331" y="5935986"/>
              <a:ext cx="182880" cy="182880"/>
            </a:xfrm>
            <a:prstGeom prst="ellipse">
              <a:avLst/>
            </a:prstGeom>
            <a:ln>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Oval 8"/>
            <p:cNvSpPr/>
            <p:nvPr/>
          </p:nvSpPr>
          <p:spPr>
            <a:xfrm>
              <a:off x="8487851" y="5935986"/>
              <a:ext cx="182880" cy="182880"/>
            </a:xfrm>
            <a:prstGeom prst="ellipse">
              <a:avLst/>
            </a:prstGeom>
            <a:ln>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Snip Same Side Corner Rectangle 9"/>
            <p:cNvSpPr/>
            <p:nvPr/>
          </p:nvSpPr>
          <p:spPr>
            <a:xfrm rot="16200000">
              <a:off x="7271004" y="5816893"/>
              <a:ext cx="228600" cy="146304"/>
            </a:xfrm>
            <a:prstGeom prst="snip2Same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 name="Snip Same Side Corner Rectangle 11"/>
            <p:cNvSpPr/>
            <p:nvPr/>
          </p:nvSpPr>
          <p:spPr>
            <a:xfrm rot="5400000" flipH="1">
              <a:off x="8651748" y="5818020"/>
              <a:ext cx="228600" cy="146304"/>
            </a:xfrm>
            <a:prstGeom prst="snip2Same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Rectangle 10"/>
            <p:cNvSpPr/>
            <p:nvPr/>
          </p:nvSpPr>
          <p:spPr>
            <a:xfrm rot="1800000">
              <a:off x="7698234" y="5619009"/>
              <a:ext cx="9144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rot="1800000">
              <a:off x="7536264" y="5181600"/>
              <a:ext cx="731520" cy="914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 name="Rounded Rectangle 12"/>
            <p:cNvSpPr/>
            <p:nvPr/>
          </p:nvSpPr>
          <p:spPr>
            <a:xfrm rot="1800000">
              <a:off x="7825449" y="5440039"/>
              <a:ext cx="274320" cy="45720"/>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1800000">
              <a:off x="7806157" y="5541624"/>
              <a:ext cx="118872" cy="21031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Rectangle 15"/>
            <p:cNvSpPr/>
            <p:nvPr/>
          </p:nvSpPr>
          <p:spPr>
            <a:xfrm rot="1800000">
              <a:off x="8138784" y="5507765"/>
              <a:ext cx="521208" cy="2103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rot="1800000">
              <a:off x="7499033" y="5286667"/>
              <a:ext cx="731520" cy="274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a:off x="7968041" y="5834291"/>
              <a:ext cx="186808" cy="101695"/>
            </a:xfrm>
            <a:prstGeom prst="trapezoid">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rot="1800000">
              <a:off x="7796899" y="5318475"/>
              <a:ext cx="45719"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7458456" y="5890266"/>
              <a:ext cx="123444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8154849" y="5767566"/>
              <a:ext cx="119190" cy="1124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Snip Same Side Corner Rectangle 14"/>
          <p:cNvSpPr/>
          <p:nvPr/>
        </p:nvSpPr>
        <p:spPr>
          <a:xfrm rot="1800000">
            <a:off x="8103334" y="5666019"/>
            <a:ext cx="502920" cy="64008"/>
          </a:xfrm>
          <a:prstGeom prst="snip2SameRect">
            <a:avLst>
              <a:gd name="adj1" fmla="val 17804"/>
              <a:gd name="adj2" fmla="val 0"/>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Rectangle 1028"/>
          <p:cNvSpPr/>
          <p:nvPr/>
        </p:nvSpPr>
        <p:spPr>
          <a:xfrm>
            <a:off x="-1436722" y="1398270"/>
            <a:ext cx="100584" cy="4754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Snip Same Side Corner Rectangle 36"/>
          <p:cNvSpPr/>
          <p:nvPr/>
        </p:nvSpPr>
        <p:spPr>
          <a:xfrm rot="1800000">
            <a:off x="8131726" y="5612589"/>
            <a:ext cx="502920" cy="64008"/>
          </a:xfrm>
          <a:prstGeom prst="snip2SameRect">
            <a:avLst>
              <a:gd name="adj1" fmla="val 17804"/>
              <a:gd name="adj2" fmla="val 0"/>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Snip Same Side Corner Rectangle 37"/>
          <p:cNvSpPr/>
          <p:nvPr/>
        </p:nvSpPr>
        <p:spPr>
          <a:xfrm rot="1800000">
            <a:off x="8157895" y="5559157"/>
            <a:ext cx="502920" cy="64008"/>
          </a:xfrm>
          <a:prstGeom prst="snip2SameRect">
            <a:avLst>
              <a:gd name="adj1" fmla="val 17804"/>
              <a:gd name="adj2" fmla="val 0"/>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0" name="Rectangle 1029"/>
          <p:cNvSpPr/>
          <p:nvPr/>
        </p:nvSpPr>
        <p:spPr>
          <a:xfrm>
            <a:off x="-1437167" y="849630"/>
            <a:ext cx="91440" cy="5486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34" name="Rectangle 1033"/>
          <p:cNvSpPr/>
          <p:nvPr/>
        </p:nvSpPr>
        <p:spPr>
          <a:xfrm>
            <a:off x="-1383522" y="6172200"/>
            <a:ext cx="356616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430784" y="300990"/>
            <a:ext cx="91440" cy="5486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Snip Same Side Corner Rectangle 48"/>
          <p:cNvSpPr/>
          <p:nvPr/>
        </p:nvSpPr>
        <p:spPr>
          <a:xfrm>
            <a:off x="5959378" y="6080031"/>
            <a:ext cx="502920" cy="73152"/>
          </a:xfrm>
          <a:prstGeom prst="snip2SameRect">
            <a:avLst>
              <a:gd name="adj1" fmla="val 17804"/>
              <a:gd name="adj2" fmla="val 0"/>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3" name="Straight Arrow Connector 1032"/>
          <p:cNvCxnSpPr>
            <a:stCxn id="24" idx="1"/>
            <a:endCxn id="1030" idx="3"/>
          </p:cNvCxnSpPr>
          <p:nvPr/>
        </p:nvCxnSpPr>
        <p:spPr>
          <a:xfrm flipH="1" flipV="1">
            <a:off x="-1345727" y="1123950"/>
            <a:ext cx="9145689" cy="422119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rot="1493335">
            <a:off x="1851" y="1662264"/>
            <a:ext cx="18288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25 degrees</a:t>
            </a:r>
            <a:endParaRPr lang="en-US" dirty="0"/>
          </a:p>
        </p:txBody>
      </p:sp>
      <p:sp>
        <p:nvSpPr>
          <p:cNvPr id="44" name="Snip Same Side Corner Rectangle 43"/>
          <p:cNvSpPr/>
          <p:nvPr/>
        </p:nvSpPr>
        <p:spPr>
          <a:xfrm>
            <a:off x="1915633" y="6079998"/>
            <a:ext cx="502920" cy="73152"/>
          </a:xfrm>
          <a:prstGeom prst="snip2SameRect">
            <a:avLst>
              <a:gd name="adj1" fmla="val 17804"/>
              <a:gd name="adj2" fmla="val 0"/>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2209800" y="1038761"/>
            <a:ext cx="3276600" cy="1323439"/>
          </a:xfrm>
          <a:prstGeom prst="rect">
            <a:avLst/>
          </a:prstGeom>
          <a:noFill/>
        </p:spPr>
        <p:txBody>
          <a:bodyPr wrap="square" rtlCol="0">
            <a:spAutoFit/>
          </a:bodyPr>
          <a:lstStyle/>
          <a:p>
            <a:pPr marL="342900" indent="-342900">
              <a:buFont typeface="Wingdings" pitchFamily="2" charset="2"/>
              <a:buChar char="v"/>
            </a:pPr>
            <a:r>
              <a:rPr lang="en-US" sz="2000" dirty="0" smtClean="0"/>
              <a:t>Find a way to model the autonomous and work out the timing, angles, and distances.</a:t>
            </a:r>
            <a:endParaRPr lang="en-US" sz="2000" dirty="0"/>
          </a:p>
        </p:txBody>
      </p:sp>
      <p:sp>
        <p:nvSpPr>
          <p:cNvPr id="57" name="Snip Same Side Corner Rectangle 56"/>
          <p:cNvSpPr/>
          <p:nvPr/>
        </p:nvSpPr>
        <p:spPr>
          <a:xfrm rot="1800000">
            <a:off x="8095258" y="5672895"/>
            <a:ext cx="502920" cy="64008"/>
          </a:xfrm>
          <a:prstGeom prst="snip2SameRect">
            <a:avLst>
              <a:gd name="adj1" fmla="val 17804"/>
              <a:gd name="adj2" fmla="val 0"/>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Snip Same Side Corner Rectangle 57"/>
          <p:cNvSpPr/>
          <p:nvPr/>
        </p:nvSpPr>
        <p:spPr>
          <a:xfrm rot="1800000">
            <a:off x="8123650" y="5619465"/>
            <a:ext cx="502920" cy="64008"/>
          </a:xfrm>
          <a:prstGeom prst="snip2SameRect">
            <a:avLst>
              <a:gd name="adj1" fmla="val 17804"/>
              <a:gd name="adj2" fmla="val 0"/>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Snip Same Side Corner Rectangle 58"/>
          <p:cNvSpPr/>
          <p:nvPr/>
        </p:nvSpPr>
        <p:spPr>
          <a:xfrm rot="1800000">
            <a:off x="8149819" y="5566033"/>
            <a:ext cx="502920" cy="64008"/>
          </a:xfrm>
          <a:prstGeom prst="snip2SameRect">
            <a:avLst>
              <a:gd name="adj1" fmla="val 17804"/>
              <a:gd name="adj2" fmla="val 0"/>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Snip Same Side Corner Rectangle 59"/>
          <p:cNvSpPr/>
          <p:nvPr/>
        </p:nvSpPr>
        <p:spPr>
          <a:xfrm rot="1800000">
            <a:off x="8183459" y="5510497"/>
            <a:ext cx="502920" cy="64008"/>
          </a:xfrm>
          <a:prstGeom prst="snip2SameRect">
            <a:avLst>
              <a:gd name="adj1" fmla="val 17804"/>
              <a:gd name="adj2" fmla="val 0"/>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p:nvGrpSpPr>
        <p:grpSpPr>
          <a:xfrm rot="3866633">
            <a:off x="6932800" y="5527289"/>
            <a:ext cx="2581539" cy="597602"/>
            <a:chOff x="8382000" y="5537865"/>
            <a:chExt cx="2581539" cy="597602"/>
          </a:xfrm>
        </p:grpSpPr>
        <p:grpSp>
          <p:nvGrpSpPr>
            <p:cNvPr id="1024" name="Group 1023"/>
            <p:cNvGrpSpPr/>
            <p:nvPr/>
          </p:nvGrpSpPr>
          <p:grpSpPr>
            <a:xfrm>
              <a:off x="8382000" y="5672592"/>
              <a:ext cx="1301488" cy="462875"/>
              <a:chOff x="76201" y="5861725"/>
              <a:chExt cx="1301488" cy="462875"/>
            </a:xfrm>
          </p:grpSpPr>
          <p:sp>
            <p:nvSpPr>
              <p:cNvPr id="28" name="Rectangle 27"/>
              <p:cNvSpPr/>
              <p:nvPr/>
            </p:nvSpPr>
            <p:spPr>
              <a:xfrm rot="1539758">
                <a:off x="1107145" y="5912708"/>
                <a:ext cx="270544" cy="10517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9" name="Rectangle 28"/>
              <p:cNvSpPr/>
              <p:nvPr/>
            </p:nvSpPr>
            <p:spPr>
              <a:xfrm>
                <a:off x="381000" y="5861725"/>
                <a:ext cx="762000" cy="1094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0" name="Rectangle 29"/>
              <p:cNvSpPr/>
              <p:nvPr/>
            </p:nvSpPr>
            <p:spPr>
              <a:xfrm rot="1146333">
                <a:off x="294706" y="5863799"/>
                <a:ext cx="112040" cy="43091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1" name="Right Triangle 30"/>
              <p:cNvSpPr/>
              <p:nvPr/>
            </p:nvSpPr>
            <p:spPr>
              <a:xfrm rot="21069797" flipH="1">
                <a:off x="76201" y="6205338"/>
                <a:ext cx="252414" cy="119262"/>
              </a:xfrm>
              <a:prstGeom prst="rtTriangl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grpSp>
          <p:nvGrpSpPr>
            <p:cNvPr id="47" name="Group 46"/>
            <p:cNvGrpSpPr/>
            <p:nvPr/>
          </p:nvGrpSpPr>
          <p:grpSpPr>
            <a:xfrm rot="10800000">
              <a:off x="9662051" y="5537865"/>
              <a:ext cx="1301488" cy="462874"/>
              <a:chOff x="76201" y="5861726"/>
              <a:chExt cx="1301488" cy="462874"/>
            </a:xfrm>
            <a:noFill/>
          </p:grpSpPr>
          <p:sp>
            <p:nvSpPr>
              <p:cNvPr id="50" name="Rectangle 49"/>
              <p:cNvSpPr/>
              <p:nvPr/>
            </p:nvSpPr>
            <p:spPr>
              <a:xfrm rot="1539758">
                <a:off x="1107145" y="5912708"/>
                <a:ext cx="270544" cy="105179"/>
              </a:xfrm>
              <a:prstGeom prst="rect">
                <a:avLst/>
              </a:prstGeom>
              <a:grp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1" name="Rectangle 50"/>
              <p:cNvSpPr/>
              <p:nvPr/>
            </p:nvSpPr>
            <p:spPr>
              <a:xfrm>
                <a:off x="381000" y="5861726"/>
                <a:ext cx="762000" cy="109472"/>
              </a:xfrm>
              <a:prstGeom prst="rect">
                <a:avLst/>
              </a:prstGeom>
              <a:grp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2" name="Rectangle 51"/>
              <p:cNvSpPr/>
              <p:nvPr/>
            </p:nvSpPr>
            <p:spPr>
              <a:xfrm rot="1146333">
                <a:off x="294706" y="5863799"/>
                <a:ext cx="112040" cy="430913"/>
              </a:xfrm>
              <a:prstGeom prst="rect">
                <a:avLst/>
              </a:prstGeom>
              <a:grp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3" name="Right Triangle 52"/>
              <p:cNvSpPr/>
              <p:nvPr/>
            </p:nvSpPr>
            <p:spPr>
              <a:xfrm rot="21069797" flipH="1">
                <a:off x="76201" y="6205338"/>
                <a:ext cx="252414" cy="119262"/>
              </a:xfrm>
              <a:prstGeom prst="rtTriangle">
                <a:avLst/>
              </a:prstGeom>
              <a:grp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grpSp>
      <p:sp>
        <p:nvSpPr>
          <p:cNvPr id="61" name="TextBox 60"/>
          <p:cNvSpPr txBox="1"/>
          <p:nvPr/>
        </p:nvSpPr>
        <p:spPr>
          <a:xfrm>
            <a:off x="2182638" y="304800"/>
            <a:ext cx="4279660" cy="584775"/>
          </a:xfrm>
          <a:prstGeom prst="rect">
            <a:avLst/>
          </a:prstGeom>
          <a:solidFill>
            <a:schemeClr val="bg1"/>
          </a:solidFill>
        </p:spPr>
        <p:txBody>
          <a:bodyPr wrap="square" rtlCol="0">
            <a:spAutoFit/>
          </a:bodyPr>
          <a:lstStyle/>
          <a:p>
            <a:r>
              <a:rPr lang="en-US" sz="3200" b="1" dirty="0" smtClean="0"/>
              <a:t>Model the Autonomous</a:t>
            </a:r>
            <a:endParaRPr lang="en-US" sz="3200" b="1" dirty="0"/>
          </a:p>
        </p:txBody>
      </p:sp>
    </p:spTree>
    <p:extLst>
      <p:ext uri="{BB962C8B-B14F-4D97-AF65-F5344CB8AC3E}">
        <p14:creationId xmlns:p14="http://schemas.microsoft.com/office/powerpoint/2010/main" val="3287143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accel="6000" decel="6000" fill="hold" nodeType="clickEffect">
                                  <p:stCondLst>
                                    <p:cond delay="0"/>
                                  </p:stCondLst>
                                  <p:childTnLst>
                                    <p:animRot by="-3900000">
                                      <p:cBhvr>
                                        <p:cTn id="6" dur="1000" fill="hold"/>
                                        <p:tgtEl>
                                          <p:spTgt spid="27"/>
                                        </p:tgtEl>
                                        <p:attrNameLst>
                                          <p:attrName>r</p:attrName>
                                        </p:attrNameLst>
                                      </p:cBhvr>
                                    </p:animRot>
                                  </p:childTnLst>
                                </p:cTn>
                              </p:par>
                              <p:par>
                                <p:cTn id="7" presetID="2" presetClass="exit" presetSubtype="9" fill="hold" grpId="0" nodeType="withEffect">
                                  <p:stCondLst>
                                    <p:cond delay="500"/>
                                  </p:stCondLst>
                                  <p:childTnLst>
                                    <p:anim calcmode="lin" valueType="num">
                                      <p:cBhvr additive="base">
                                        <p:cTn id="8" dur="500"/>
                                        <p:tgtEl>
                                          <p:spTgt spid="38"/>
                                        </p:tgtEl>
                                        <p:attrNameLst>
                                          <p:attrName>ppt_x</p:attrName>
                                        </p:attrNameLst>
                                      </p:cBhvr>
                                      <p:tavLst>
                                        <p:tav tm="0">
                                          <p:val>
                                            <p:strVal val="ppt_x"/>
                                          </p:val>
                                        </p:tav>
                                        <p:tav tm="100000">
                                          <p:val>
                                            <p:strVal val="0-ppt_w/2"/>
                                          </p:val>
                                        </p:tav>
                                      </p:tavLst>
                                    </p:anim>
                                    <p:anim calcmode="lin" valueType="num">
                                      <p:cBhvr additive="base">
                                        <p:cTn id="9" dur="500"/>
                                        <p:tgtEl>
                                          <p:spTgt spid="38"/>
                                        </p:tgtEl>
                                        <p:attrNameLst>
                                          <p:attrName>ppt_y</p:attrName>
                                        </p:attrNameLst>
                                      </p:cBhvr>
                                      <p:tavLst>
                                        <p:tav tm="0">
                                          <p:val>
                                            <p:strVal val="ppt_y"/>
                                          </p:val>
                                        </p:tav>
                                        <p:tav tm="100000">
                                          <p:val>
                                            <p:strVal val="0-ppt_h/2"/>
                                          </p:val>
                                        </p:tav>
                                      </p:tavLst>
                                    </p:anim>
                                    <p:set>
                                      <p:cBhvr>
                                        <p:cTn id="10" dur="1" fill="hold">
                                          <p:stCondLst>
                                            <p:cond delay="499"/>
                                          </p:stCondLst>
                                        </p:cTn>
                                        <p:tgtEl>
                                          <p:spTgt spid="38"/>
                                        </p:tgtEl>
                                        <p:attrNameLst>
                                          <p:attrName>style.visibility</p:attrName>
                                        </p:attrNameLst>
                                      </p:cBhvr>
                                      <p:to>
                                        <p:strVal val="hidden"/>
                                      </p:to>
                                    </p:set>
                                  </p:childTnLst>
                                </p:cTn>
                              </p:par>
                            </p:childTnLst>
                          </p:cTn>
                        </p:par>
                        <p:par>
                          <p:cTn id="11" fill="hold">
                            <p:stCondLst>
                              <p:cond delay="1000"/>
                            </p:stCondLst>
                            <p:childTnLst>
                              <p:par>
                                <p:cTn id="12" presetID="2" presetClass="exit" presetSubtype="9" fill="hold" grpId="0" nodeType="afterEffect">
                                  <p:stCondLst>
                                    <p:cond delay="0"/>
                                  </p:stCondLst>
                                  <p:childTnLst>
                                    <p:anim calcmode="lin" valueType="num">
                                      <p:cBhvr additive="base">
                                        <p:cTn id="13" dur="500"/>
                                        <p:tgtEl>
                                          <p:spTgt spid="37"/>
                                        </p:tgtEl>
                                        <p:attrNameLst>
                                          <p:attrName>ppt_x</p:attrName>
                                        </p:attrNameLst>
                                      </p:cBhvr>
                                      <p:tavLst>
                                        <p:tav tm="0">
                                          <p:val>
                                            <p:strVal val="ppt_x"/>
                                          </p:val>
                                        </p:tav>
                                        <p:tav tm="100000">
                                          <p:val>
                                            <p:strVal val="0-ppt_w/2"/>
                                          </p:val>
                                        </p:tav>
                                      </p:tavLst>
                                    </p:anim>
                                    <p:anim calcmode="lin" valueType="num">
                                      <p:cBhvr additive="base">
                                        <p:cTn id="14" dur="500"/>
                                        <p:tgtEl>
                                          <p:spTgt spid="37"/>
                                        </p:tgtEl>
                                        <p:attrNameLst>
                                          <p:attrName>ppt_y</p:attrName>
                                        </p:attrNameLst>
                                      </p:cBhvr>
                                      <p:tavLst>
                                        <p:tav tm="0">
                                          <p:val>
                                            <p:strVal val="ppt_y"/>
                                          </p:val>
                                        </p:tav>
                                        <p:tav tm="100000">
                                          <p:val>
                                            <p:strVal val="0-ppt_h/2"/>
                                          </p:val>
                                        </p:tav>
                                      </p:tavLst>
                                    </p:anim>
                                    <p:set>
                                      <p:cBhvr>
                                        <p:cTn id="15" dur="1" fill="hold">
                                          <p:stCondLst>
                                            <p:cond delay="499"/>
                                          </p:stCondLst>
                                        </p:cTn>
                                        <p:tgtEl>
                                          <p:spTgt spid="37"/>
                                        </p:tgtEl>
                                        <p:attrNameLst>
                                          <p:attrName>style.visibility</p:attrName>
                                        </p:attrNameLst>
                                      </p:cBhvr>
                                      <p:to>
                                        <p:strVal val="hidden"/>
                                      </p:to>
                                    </p:set>
                                  </p:childTnLst>
                                </p:cTn>
                              </p:par>
                            </p:childTnLst>
                          </p:cTn>
                        </p:par>
                        <p:par>
                          <p:cTn id="16" fill="hold">
                            <p:stCondLst>
                              <p:cond delay="1500"/>
                            </p:stCondLst>
                            <p:childTnLst>
                              <p:par>
                                <p:cTn id="17" presetID="2" presetClass="exit" presetSubtype="9" fill="hold" grpId="0" nodeType="afterEffect">
                                  <p:stCondLst>
                                    <p:cond delay="0"/>
                                  </p:stCondLst>
                                  <p:childTnLst>
                                    <p:anim calcmode="lin" valueType="num">
                                      <p:cBhvr additive="base">
                                        <p:cTn id="18" dur="500"/>
                                        <p:tgtEl>
                                          <p:spTgt spid="15"/>
                                        </p:tgtEl>
                                        <p:attrNameLst>
                                          <p:attrName>ppt_x</p:attrName>
                                        </p:attrNameLst>
                                      </p:cBhvr>
                                      <p:tavLst>
                                        <p:tav tm="0">
                                          <p:val>
                                            <p:strVal val="ppt_x"/>
                                          </p:val>
                                        </p:tav>
                                        <p:tav tm="100000">
                                          <p:val>
                                            <p:strVal val="0-ppt_w/2"/>
                                          </p:val>
                                        </p:tav>
                                      </p:tavLst>
                                    </p:anim>
                                    <p:anim calcmode="lin" valueType="num">
                                      <p:cBhvr additive="base">
                                        <p:cTn id="19" dur="500"/>
                                        <p:tgtEl>
                                          <p:spTgt spid="15"/>
                                        </p:tgtEl>
                                        <p:attrNameLst>
                                          <p:attrName>ppt_y</p:attrName>
                                        </p:attrNameLst>
                                      </p:cBhvr>
                                      <p:tavLst>
                                        <p:tav tm="0">
                                          <p:val>
                                            <p:strVal val="ppt_y"/>
                                          </p:val>
                                        </p:tav>
                                        <p:tav tm="100000">
                                          <p:val>
                                            <p:strVal val="0-ppt_h/2"/>
                                          </p:val>
                                        </p:tav>
                                      </p:tavLst>
                                    </p:anim>
                                    <p:set>
                                      <p:cBhvr>
                                        <p:cTn id="20" dur="1" fill="hold">
                                          <p:stCondLst>
                                            <p:cond delay="499"/>
                                          </p:stCondLst>
                                        </p:cTn>
                                        <p:tgtEl>
                                          <p:spTgt spid="15"/>
                                        </p:tgtEl>
                                        <p:attrNameLst>
                                          <p:attrName>style.visibility</p:attrName>
                                        </p:attrNameLst>
                                      </p:cBhvr>
                                      <p:to>
                                        <p:strVal val="hidden"/>
                                      </p:to>
                                    </p:set>
                                  </p:childTnLst>
                                </p:cTn>
                              </p:par>
                            </p:childTnLst>
                          </p:cTn>
                        </p:par>
                        <p:par>
                          <p:cTn id="21" fill="hold">
                            <p:stCondLst>
                              <p:cond delay="2000"/>
                            </p:stCondLst>
                            <p:childTnLst>
                              <p:par>
                                <p:cTn id="22" presetID="35" presetClass="path" presetSubtype="0" accel="50000" fill="hold" nodeType="afterEffect">
                                  <p:stCondLst>
                                    <p:cond delay="0"/>
                                  </p:stCondLst>
                                  <p:childTnLst>
                                    <p:animMotion origin="layout" path="M 0.0007 0.00047 L -0.2493 0.00047 " pathEditMode="relative" rAng="0" ptsTypes="AA">
                                      <p:cBhvr>
                                        <p:cTn id="23" dur="2000" fill="hold"/>
                                        <p:tgtEl>
                                          <p:spTgt spid="27"/>
                                        </p:tgtEl>
                                        <p:attrNameLst>
                                          <p:attrName>ppt_x</p:attrName>
                                          <p:attrName>ppt_y</p:attrName>
                                        </p:attrNameLst>
                                      </p:cBhvr>
                                      <p:rCtr x="-12500" y="0"/>
                                    </p:animMotion>
                                  </p:childTnLst>
                                </p:cTn>
                              </p:par>
                              <p:par>
                                <p:cTn id="24" presetID="35" presetClass="path" presetSubtype="0" accel="50000" fill="hold" nodeType="withEffect">
                                  <p:stCondLst>
                                    <p:cond delay="0"/>
                                  </p:stCondLst>
                                  <p:childTnLst>
                                    <p:animMotion origin="layout" path="M 4.44444E-6 -0.00023 L -0.25 -0.00023 " pathEditMode="relative" rAng="0" ptsTypes="AA">
                                      <p:cBhvr>
                                        <p:cTn id="25" dur="2000" fill="hold"/>
                                        <p:tgtEl>
                                          <p:spTgt spid="17"/>
                                        </p:tgtEl>
                                        <p:attrNameLst>
                                          <p:attrName>ppt_x</p:attrName>
                                          <p:attrName>ppt_y</p:attrName>
                                        </p:attrNameLst>
                                      </p:cBhvr>
                                      <p:rCtr x="-12500" y="0"/>
                                    </p:animMotion>
                                  </p:childTnLst>
                                </p:cTn>
                              </p:par>
                              <p:par>
                                <p:cTn id="26" presetID="8" presetClass="emph" presetSubtype="0" fill="hold" nodeType="withEffect">
                                  <p:stCondLst>
                                    <p:cond delay="1000"/>
                                  </p:stCondLst>
                                  <p:childTnLst>
                                    <p:animRot by="3300000">
                                      <p:cBhvr>
                                        <p:cTn id="27" dur="500" fill="hold"/>
                                        <p:tgtEl>
                                          <p:spTgt spid="27"/>
                                        </p:tgtEl>
                                        <p:attrNameLst>
                                          <p:attrName>r</p:attrName>
                                        </p:attrNameLst>
                                      </p:cBhvr>
                                    </p:animRot>
                                  </p:childTnLst>
                                </p:cTn>
                              </p:par>
                              <p:par>
                                <p:cTn id="28" presetID="10" presetClass="exit" presetSubtype="0" fill="hold" grpId="0" nodeType="withEffect">
                                  <p:stCondLst>
                                    <p:cond delay="1000"/>
                                  </p:stCondLst>
                                  <p:childTnLst>
                                    <p:animEffect transition="out" filter="fade">
                                      <p:cBhvr>
                                        <p:cTn id="29" dur="500"/>
                                        <p:tgtEl>
                                          <p:spTgt spid="49"/>
                                        </p:tgtEl>
                                      </p:cBhvr>
                                    </p:animEffect>
                                    <p:set>
                                      <p:cBhvr>
                                        <p:cTn id="30" dur="1" fill="hold">
                                          <p:stCondLst>
                                            <p:cond delay="499"/>
                                          </p:stCondLst>
                                        </p:cTn>
                                        <p:tgtEl>
                                          <p:spTgt spid="49"/>
                                        </p:tgtEl>
                                        <p:attrNameLst>
                                          <p:attrName>style.visibility</p:attrName>
                                        </p:attrNameLst>
                                      </p:cBhvr>
                                      <p:to>
                                        <p:strVal val="hidden"/>
                                      </p:to>
                                    </p:set>
                                  </p:childTnLst>
                                </p:cTn>
                              </p:par>
                            </p:childTnLst>
                          </p:cTn>
                        </p:par>
                        <p:par>
                          <p:cTn id="31" fill="hold">
                            <p:stCondLst>
                              <p:cond delay="4000"/>
                            </p:stCondLst>
                            <p:childTnLst>
                              <p:par>
                                <p:cTn id="32" presetID="35" presetClass="path" presetSubtype="0" fill="hold" nodeType="afterEffect">
                                  <p:stCondLst>
                                    <p:cond delay="0"/>
                                  </p:stCondLst>
                                  <p:childTnLst>
                                    <p:animMotion origin="layout" path="M -0.24983 -3.91485E-6 L -0.49983 -3.91485E-6 " pathEditMode="fixed" rAng="0" ptsTypes="AA">
                                      <p:cBhvr>
                                        <p:cTn id="33" dur="1000" fill="hold"/>
                                        <p:tgtEl>
                                          <p:spTgt spid="27"/>
                                        </p:tgtEl>
                                        <p:attrNameLst>
                                          <p:attrName>ppt_x</p:attrName>
                                          <p:attrName>ppt_y</p:attrName>
                                        </p:attrNameLst>
                                      </p:cBhvr>
                                      <p:rCtr x="-12500" y="0"/>
                                    </p:animMotion>
                                  </p:childTnLst>
                                </p:cTn>
                              </p:par>
                              <p:par>
                                <p:cTn id="34" presetID="35" presetClass="path" presetSubtype="0" fill="hold" nodeType="withEffect">
                                  <p:stCondLst>
                                    <p:cond delay="0"/>
                                  </p:stCondLst>
                                  <p:childTnLst>
                                    <p:animMotion origin="layout" path="M -0.24983 -3.91485E-6 L -0.49983 -3.91485E-6 " pathEditMode="fixed" rAng="0" ptsTypes="AA">
                                      <p:cBhvr>
                                        <p:cTn id="35" dur="1000" fill="hold"/>
                                        <p:tgtEl>
                                          <p:spTgt spid="17"/>
                                        </p:tgtEl>
                                        <p:attrNameLst>
                                          <p:attrName>ppt_x</p:attrName>
                                          <p:attrName>ppt_y</p:attrName>
                                        </p:attrNameLst>
                                      </p:cBhvr>
                                      <p:rCtr x="-12500" y="0"/>
                                    </p:animMotion>
                                  </p:childTnLst>
                                </p:cTn>
                              </p:par>
                              <p:par>
                                <p:cTn id="36" presetID="8" presetClass="emph" presetSubtype="0" fill="hold" nodeType="withEffect">
                                  <p:stCondLst>
                                    <p:cond delay="0"/>
                                  </p:stCondLst>
                                  <p:childTnLst>
                                    <p:animRot by="-3300000">
                                      <p:cBhvr>
                                        <p:cTn id="37" dur="500" fill="hold"/>
                                        <p:tgtEl>
                                          <p:spTgt spid="27"/>
                                        </p:tgtEl>
                                        <p:attrNameLst>
                                          <p:attrName>r</p:attrName>
                                        </p:attrNameLst>
                                      </p:cBhvr>
                                    </p:animRot>
                                  </p:childTnLst>
                                </p:cTn>
                              </p:par>
                            </p:childTnLst>
                          </p:cTn>
                        </p:par>
                        <p:par>
                          <p:cTn id="38" fill="hold">
                            <p:stCondLst>
                              <p:cond delay="5000"/>
                            </p:stCondLst>
                            <p:childTnLst>
                              <p:par>
                                <p:cTn id="39" presetID="35" presetClass="path" presetSubtype="0" decel="50000" fill="hold" nodeType="afterEffect">
                                  <p:stCondLst>
                                    <p:cond delay="0"/>
                                  </p:stCondLst>
                                  <p:childTnLst>
                                    <p:animMotion origin="layout" path="M -0.49983 0.00047 L -0.59931 0.00047 " pathEditMode="relative" rAng="0" ptsTypes="AA">
                                      <p:cBhvr>
                                        <p:cTn id="40" dur="1000" fill="hold"/>
                                        <p:tgtEl>
                                          <p:spTgt spid="27"/>
                                        </p:tgtEl>
                                        <p:attrNameLst>
                                          <p:attrName>ppt_x</p:attrName>
                                          <p:attrName>ppt_y</p:attrName>
                                        </p:attrNameLst>
                                      </p:cBhvr>
                                      <p:rCtr x="-4983" y="0"/>
                                    </p:animMotion>
                                  </p:childTnLst>
                                </p:cTn>
                              </p:par>
                              <p:par>
                                <p:cTn id="41" presetID="35" presetClass="path" presetSubtype="0" decel="50000" fill="hold" nodeType="withEffect">
                                  <p:stCondLst>
                                    <p:cond delay="0"/>
                                  </p:stCondLst>
                                  <p:childTnLst>
                                    <p:animMotion origin="layout" path="M -0.49983 0.00047 L -0.59931 0.00047 " pathEditMode="relative" rAng="0" ptsTypes="AA">
                                      <p:cBhvr>
                                        <p:cTn id="42" dur="1000" fill="hold"/>
                                        <p:tgtEl>
                                          <p:spTgt spid="17"/>
                                        </p:tgtEl>
                                        <p:attrNameLst>
                                          <p:attrName>ppt_x</p:attrName>
                                          <p:attrName>ppt_y</p:attrName>
                                        </p:attrNameLst>
                                      </p:cBhvr>
                                      <p:rCtr x="-4983" y="0"/>
                                    </p:animMotion>
                                  </p:childTnLst>
                                </p:cTn>
                              </p:par>
                              <p:par>
                                <p:cTn id="43" presetID="8" presetClass="emph" presetSubtype="0" fill="hold" nodeType="withEffect">
                                  <p:stCondLst>
                                    <p:cond delay="300"/>
                                  </p:stCondLst>
                                  <p:childTnLst>
                                    <p:animRot by="3300000">
                                      <p:cBhvr>
                                        <p:cTn id="44" dur="500" fill="hold"/>
                                        <p:tgtEl>
                                          <p:spTgt spid="27"/>
                                        </p:tgtEl>
                                        <p:attrNameLst>
                                          <p:attrName>r</p:attrName>
                                        </p:attrNameLst>
                                      </p:cBhvr>
                                    </p:animRot>
                                  </p:childTnLst>
                                </p:cTn>
                              </p:par>
                              <p:par>
                                <p:cTn id="45" presetID="10" presetClass="exit" presetSubtype="0" fill="hold" grpId="0" nodeType="withEffect">
                                  <p:stCondLst>
                                    <p:cond delay="300"/>
                                  </p:stCondLst>
                                  <p:childTnLst>
                                    <p:animEffect transition="out" filter="fade">
                                      <p:cBhvr>
                                        <p:cTn id="46" dur="500"/>
                                        <p:tgtEl>
                                          <p:spTgt spid="44"/>
                                        </p:tgtEl>
                                      </p:cBhvr>
                                    </p:animEffect>
                                    <p:set>
                                      <p:cBhvr>
                                        <p:cTn id="47" dur="1" fill="hold">
                                          <p:stCondLst>
                                            <p:cond delay="499"/>
                                          </p:stCondLst>
                                        </p:cTn>
                                        <p:tgtEl>
                                          <p:spTgt spid="44"/>
                                        </p:tgtEl>
                                        <p:attrNameLst>
                                          <p:attrName>style.visibility</p:attrName>
                                        </p:attrNameLst>
                                      </p:cBhvr>
                                      <p:to>
                                        <p:strVal val="hidden"/>
                                      </p:to>
                                    </p:set>
                                  </p:childTnLst>
                                </p:cTn>
                              </p:par>
                            </p:childTnLst>
                          </p:cTn>
                        </p:par>
                        <p:par>
                          <p:cTn id="48" fill="hold">
                            <p:stCondLst>
                              <p:cond delay="6000"/>
                            </p:stCondLst>
                            <p:childTnLst>
                              <p:par>
                                <p:cTn id="49" presetID="63" presetClass="path" presetSubtype="0" accel="50000" decel="50000" fill="hold" nodeType="afterEffect">
                                  <p:stCondLst>
                                    <p:cond delay="0"/>
                                  </p:stCondLst>
                                  <p:childTnLst>
                                    <p:animMotion origin="layout" path="M -0.59931 0.00046 L 0.00069 0.00046 " pathEditMode="relative" rAng="0" ptsTypes="AA">
                                      <p:cBhvr>
                                        <p:cTn id="50" dur="3000" fill="hold"/>
                                        <p:tgtEl>
                                          <p:spTgt spid="27"/>
                                        </p:tgtEl>
                                        <p:attrNameLst>
                                          <p:attrName>ppt_x</p:attrName>
                                          <p:attrName>ppt_y</p:attrName>
                                        </p:attrNameLst>
                                      </p:cBhvr>
                                      <p:rCtr x="30000" y="0"/>
                                    </p:animMotion>
                                  </p:childTnLst>
                                </p:cTn>
                              </p:par>
                              <p:par>
                                <p:cTn id="51" presetID="63" presetClass="path" presetSubtype="0" accel="50000" decel="50000" fill="hold" nodeType="withEffect">
                                  <p:stCondLst>
                                    <p:cond delay="0"/>
                                  </p:stCondLst>
                                  <p:childTnLst>
                                    <p:animMotion origin="layout" path="M -0.59931 0.00046 L 0.00017 0.00046 " pathEditMode="relative" rAng="0" ptsTypes="AA">
                                      <p:cBhvr>
                                        <p:cTn id="52" dur="3000" fill="hold"/>
                                        <p:tgtEl>
                                          <p:spTgt spid="17"/>
                                        </p:tgtEl>
                                        <p:attrNameLst>
                                          <p:attrName>ppt_x</p:attrName>
                                          <p:attrName>ppt_y</p:attrName>
                                        </p:attrNameLst>
                                      </p:cBhvr>
                                      <p:rCtr x="29965" y="0"/>
                                    </p:animMotion>
                                  </p:childTnLst>
                                </p:cTn>
                              </p:par>
                            </p:childTnLst>
                          </p:cTn>
                        </p:par>
                        <p:par>
                          <p:cTn id="53" fill="hold">
                            <p:stCondLst>
                              <p:cond delay="9000"/>
                            </p:stCondLst>
                            <p:childTnLst>
                              <p:par>
                                <p:cTn id="54" presetID="10" presetClass="entr" presetSubtype="0" fill="hold" grpId="1" nodeType="afterEffect">
                                  <p:stCondLst>
                                    <p:cond delay="0"/>
                                  </p:stCondLst>
                                  <p:childTnLst>
                                    <p:set>
                                      <p:cBhvr>
                                        <p:cTn id="55" dur="1" fill="hold">
                                          <p:stCondLst>
                                            <p:cond delay="0"/>
                                          </p:stCondLst>
                                        </p:cTn>
                                        <p:tgtEl>
                                          <p:spTgt spid="60"/>
                                        </p:tgtEl>
                                        <p:attrNameLst>
                                          <p:attrName>style.visibility</p:attrName>
                                        </p:attrNameLst>
                                      </p:cBhvr>
                                      <p:to>
                                        <p:strVal val="visible"/>
                                      </p:to>
                                    </p:set>
                                    <p:animEffect transition="in" filter="fade">
                                      <p:cBhvr>
                                        <p:cTn id="56" dur="500"/>
                                        <p:tgtEl>
                                          <p:spTgt spid="60"/>
                                        </p:tgtEl>
                                      </p:cBhvr>
                                    </p:animEffect>
                                  </p:childTnLst>
                                </p:cTn>
                              </p:par>
                              <p:par>
                                <p:cTn id="57" presetID="10" presetClass="entr" presetSubtype="0" fill="hold" grpId="1" nodeType="with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fade">
                                      <p:cBhvr>
                                        <p:cTn id="59" dur="500"/>
                                        <p:tgtEl>
                                          <p:spTgt spid="59"/>
                                        </p:tgtEl>
                                      </p:cBhvr>
                                    </p:animEffect>
                                  </p:childTnLst>
                                </p:cTn>
                              </p:par>
                              <p:par>
                                <p:cTn id="60" presetID="10" presetClass="entr" presetSubtype="0" fill="hold" grpId="1" nodeType="withEffect">
                                  <p:stCondLst>
                                    <p:cond delay="0"/>
                                  </p:stCondLst>
                                  <p:childTnLst>
                                    <p:set>
                                      <p:cBhvr>
                                        <p:cTn id="61" dur="1" fill="hold">
                                          <p:stCondLst>
                                            <p:cond delay="0"/>
                                          </p:stCondLst>
                                        </p:cTn>
                                        <p:tgtEl>
                                          <p:spTgt spid="58"/>
                                        </p:tgtEl>
                                        <p:attrNameLst>
                                          <p:attrName>style.visibility</p:attrName>
                                        </p:attrNameLst>
                                      </p:cBhvr>
                                      <p:to>
                                        <p:strVal val="visible"/>
                                      </p:to>
                                    </p:set>
                                    <p:animEffect transition="in" filter="fade">
                                      <p:cBhvr>
                                        <p:cTn id="62" dur="500"/>
                                        <p:tgtEl>
                                          <p:spTgt spid="58"/>
                                        </p:tgtEl>
                                      </p:cBhvr>
                                    </p:animEffect>
                                  </p:childTnLst>
                                </p:cTn>
                              </p:par>
                              <p:par>
                                <p:cTn id="63" presetID="10" presetClass="entr" presetSubtype="0" fill="hold" grpId="1" nodeType="withEffect">
                                  <p:stCondLst>
                                    <p:cond delay="0"/>
                                  </p:stCondLst>
                                  <p:childTnLst>
                                    <p:set>
                                      <p:cBhvr>
                                        <p:cTn id="64" dur="1" fill="hold">
                                          <p:stCondLst>
                                            <p:cond delay="0"/>
                                          </p:stCondLst>
                                        </p:cTn>
                                        <p:tgtEl>
                                          <p:spTgt spid="57"/>
                                        </p:tgtEl>
                                        <p:attrNameLst>
                                          <p:attrName>style.visibility</p:attrName>
                                        </p:attrNameLst>
                                      </p:cBhvr>
                                      <p:to>
                                        <p:strVal val="visible"/>
                                      </p:to>
                                    </p:set>
                                    <p:animEffect transition="in" filter="fade">
                                      <p:cBhvr>
                                        <p:cTn id="65" dur="500"/>
                                        <p:tgtEl>
                                          <p:spTgt spid="57"/>
                                        </p:tgtEl>
                                      </p:cBhvr>
                                    </p:animEffect>
                                  </p:childTnLst>
                                </p:cTn>
                              </p:par>
                            </p:childTnLst>
                          </p:cTn>
                        </p:par>
                        <p:par>
                          <p:cTn id="66" fill="hold">
                            <p:stCondLst>
                              <p:cond delay="9500"/>
                            </p:stCondLst>
                            <p:childTnLst>
                              <p:par>
                                <p:cTn id="67" presetID="2" presetClass="exit" presetSubtype="9" fill="hold" grpId="0" nodeType="afterEffect">
                                  <p:stCondLst>
                                    <p:cond delay="0"/>
                                  </p:stCondLst>
                                  <p:childTnLst>
                                    <p:anim calcmode="lin" valueType="num">
                                      <p:cBhvr additive="base">
                                        <p:cTn id="68" dur="500"/>
                                        <p:tgtEl>
                                          <p:spTgt spid="60"/>
                                        </p:tgtEl>
                                        <p:attrNameLst>
                                          <p:attrName>ppt_x</p:attrName>
                                        </p:attrNameLst>
                                      </p:cBhvr>
                                      <p:tavLst>
                                        <p:tav tm="0">
                                          <p:val>
                                            <p:strVal val="ppt_x"/>
                                          </p:val>
                                        </p:tav>
                                        <p:tav tm="100000">
                                          <p:val>
                                            <p:strVal val="0-ppt_w/2"/>
                                          </p:val>
                                        </p:tav>
                                      </p:tavLst>
                                    </p:anim>
                                    <p:anim calcmode="lin" valueType="num">
                                      <p:cBhvr additive="base">
                                        <p:cTn id="69" dur="500"/>
                                        <p:tgtEl>
                                          <p:spTgt spid="60"/>
                                        </p:tgtEl>
                                        <p:attrNameLst>
                                          <p:attrName>ppt_y</p:attrName>
                                        </p:attrNameLst>
                                      </p:cBhvr>
                                      <p:tavLst>
                                        <p:tav tm="0">
                                          <p:val>
                                            <p:strVal val="ppt_y"/>
                                          </p:val>
                                        </p:tav>
                                        <p:tav tm="100000">
                                          <p:val>
                                            <p:strVal val="0-ppt_h/2"/>
                                          </p:val>
                                        </p:tav>
                                      </p:tavLst>
                                    </p:anim>
                                    <p:set>
                                      <p:cBhvr>
                                        <p:cTn id="70" dur="1" fill="hold">
                                          <p:stCondLst>
                                            <p:cond delay="499"/>
                                          </p:stCondLst>
                                        </p:cTn>
                                        <p:tgtEl>
                                          <p:spTgt spid="60"/>
                                        </p:tgtEl>
                                        <p:attrNameLst>
                                          <p:attrName>style.visibility</p:attrName>
                                        </p:attrNameLst>
                                      </p:cBhvr>
                                      <p:to>
                                        <p:strVal val="hidden"/>
                                      </p:to>
                                    </p:set>
                                  </p:childTnLst>
                                </p:cTn>
                              </p:par>
                            </p:childTnLst>
                          </p:cTn>
                        </p:par>
                        <p:par>
                          <p:cTn id="71" fill="hold">
                            <p:stCondLst>
                              <p:cond delay="10000"/>
                            </p:stCondLst>
                            <p:childTnLst>
                              <p:par>
                                <p:cTn id="72" presetID="2" presetClass="exit" presetSubtype="9" fill="hold" grpId="0" nodeType="afterEffect">
                                  <p:stCondLst>
                                    <p:cond delay="0"/>
                                  </p:stCondLst>
                                  <p:childTnLst>
                                    <p:anim calcmode="lin" valueType="num">
                                      <p:cBhvr additive="base">
                                        <p:cTn id="73" dur="500"/>
                                        <p:tgtEl>
                                          <p:spTgt spid="59"/>
                                        </p:tgtEl>
                                        <p:attrNameLst>
                                          <p:attrName>ppt_x</p:attrName>
                                        </p:attrNameLst>
                                      </p:cBhvr>
                                      <p:tavLst>
                                        <p:tav tm="0">
                                          <p:val>
                                            <p:strVal val="ppt_x"/>
                                          </p:val>
                                        </p:tav>
                                        <p:tav tm="100000">
                                          <p:val>
                                            <p:strVal val="0-ppt_w/2"/>
                                          </p:val>
                                        </p:tav>
                                      </p:tavLst>
                                    </p:anim>
                                    <p:anim calcmode="lin" valueType="num">
                                      <p:cBhvr additive="base">
                                        <p:cTn id="74" dur="500"/>
                                        <p:tgtEl>
                                          <p:spTgt spid="59"/>
                                        </p:tgtEl>
                                        <p:attrNameLst>
                                          <p:attrName>ppt_y</p:attrName>
                                        </p:attrNameLst>
                                      </p:cBhvr>
                                      <p:tavLst>
                                        <p:tav tm="0">
                                          <p:val>
                                            <p:strVal val="ppt_y"/>
                                          </p:val>
                                        </p:tav>
                                        <p:tav tm="100000">
                                          <p:val>
                                            <p:strVal val="0-ppt_h/2"/>
                                          </p:val>
                                        </p:tav>
                                      </p:tavLst>
                                    </p:anim>
                                    <p:set>
                                      <p:cBhvr>
                                        <p:cTn id="75" dur="1" fill="hold">
                                          <p:stCondLst>
                                            <p:cond delay="499"/>
                                          </p:stCondLst>
                                        </p:cTn>
                                        <p:tgtEl>
                                          <p:spTgt spid="59"/>
                                        </p:tgtEl>
                                        <p:attrNameLst>
                                          <p:attrName>style.visibility</p:attrName>
                                        </p:attrNameLst>
                                      </p:cBhvr>
                                      <p:to>
                                        <p:strVal val="hidden"/>
                                      </p:to>
                                    </p:set>
                                  </p:childTnLst>
                                </p:cTn>
                              </p:par>
                            </p:childTnLst>
                          </p:cTn>
                        </p:par>
                        <p:par>
                          <p:cTn id="76" fill="hold">
                            <p:stCondLst>
                              <p:cond delay="10500"/>
                            </p:stCondLst>
                            <p:childTnLst>
                              <p:par>
                                <p:cTn id="77" presetID="2" presetClass="exit" presetSubtype="9" fill="hold" grpId="0" nodeType="afterEffect">
                                  <p:stCondLst>
                                    <p:cond delay="0"/>
                                  </p:stCondLst>
                                  <p:childTnLst>
                                    <p:anim calcmode="lin" valueType="num">
                                      <p:cBhvr additive="base">
                                        <p:cTn id="78" dur="500"/>
                                        <p:tgtEl>
                                          <p:spTgt spid="58"/>
                                        </p:tgtEl>
                                        <p:attrNameLst>
                                          <p:attrName>ppt_x</p:attrName>
                                        </p:attrNameLst>
                                      </p:cBhvr>
                                      <p:tavLst>
                                        <p:tav tm="0">
                                          <p:val>
                                            <p:strVal val="ppt_x"/>
                                          </p:val>
                                        </p:tav>
                                        <p:tav tm="100000">
                                          <p:val>
                                            <p:strVal val="0-ppt_w/2"/>
                                          </p:val>
                                        </p:tav>
                                      </p:tavLst>
                                    </p:anim>
                                    <p:anim calcmode="lin" valueType="num">
                                      <p:cBhvr additive="base">
                                        <p:cTn id="79" dur="500"/>
                                        <p:tgtEl>
                                          <p:spTgt spid="58"/>
                                        </p:tgtEl>
                                        <p:attrNameLst>
                                          <p:attrName>ppt_y</p:attrName>
                                        </p:attrNameLst>
                                      </p:cBhvr>
                                      <p:tavLst>
                                        <p:tav tm="0">
                                          <p:val>
                                            <p:strVal val="ppt_y"/>
                                          </p:val>
                                        </p:tav>
                                        <p:tav tm="100000">
                                          <p:val>
                                            <p:strVal val="0-ppt_h/2"/>
                                          </p:val>
                                        </p:tav>
                                      </p:tavLst>
                                    </p:anim>
                                    <p:set>
                                      <p:cBhvr>
                                        <p:cTn id="80" dur="1" fill="hold">
                                          <p:stCondLst>
                                            <p:cond delay="499"/>
                                          </p:stCondLst>
                                        </p:cTn>
                                        <p:tgtEl>
                                          <p:spTgt spid="58"/>
                                        </p:tgtEl>
                                        <p:attrNameLst>
                                          <p:attrName>style.visibility</p:attrName>
                                        </p:attrNameLst>
                                      </p:cBhvr>
                                      <p:to>
                                        <p:strVal val="hidden"/>
                                      </p:to>
                                    </p:set>
                                  </p:childTnLst>
                                </p:cTn>
                              </p:par>
                            </p:childTnLst>
                          </p:cTn>
                        </p:par>
                        <p:par>
                          <p:cTn id="81" fill="hold">
                            <p:stCondLst>
                              <p:cond delay="11000"/>
                            </p:stCondLst>
                            <p:childTnLst>
                              <p:par>
                                <p:cTn id="82" presetID="2" presetClass="exit" presetSubtype="9" fill="hold" grpId="0" nodeType="afterEffect">
                                  <p:stCondLst>
                                    <p:cond delay="0"/>
                                  </p:stCondLst>
                                  <p:childTnLst>
                                    <p:anim calcmode="lin" valueType="num">
                                      <p:cBhvr additive="base">
                                        <p:cTn id="83" dur="500"/>
                                        <p:tgtEl>
                                          <p:spTgt spid="57"/>
                                        </p:tgtEl>
                                        <p:attrNameLst>
                                          <p:attrName>ppt_x</p:attrName>
                                        </p:attrNameLst>
                                      </p:cBhvr>
                                      <p:tavLst>
                                        <p:tav tm="0">
                                          <p:val>
                                            <p:strVal val="ppt_x"/>
                                          </p:val>
                                        </p:tav>
                                        <p:tav tm="100000">
                                          <p:val>
                                            <p:strVal val="0-ppt_w/2"/>
                                          </p:val>
                                        </p:tav>
                                      </p:tavLst>
                                    </p:anim>
                                    <p:anim calcmode="lin" valueType="num">
                                      <p:cBhvr additive="base">
                                        <p:cTn id="84" dur="500"/>
                                        <p:tgtEl>
                                          <p:spTgt spid="57"/>
                                        </p:tgtEl>
                                        <p:attrNameLst>
                                          <p:attrName>ppt_y</p:attrName>
                                        </p:attrNameLst>
                                      </p:cBhvr>
                                      <p:tavLst>
                                        <p:tav tm="0">
                                          <p:val>
                                            <p:strVal val="ppt_y"/>
                                          </p:val>
                                        </p:tav>
                                        <p:tav tm="100000">
                                          <p:val>
                                            <p:strVal val="0-ppt_h/2"/>
                                          </p:val>
                                        </p:tav>
                                      </p:tavLst>
                                    </p:anim>
                                    <p:set>
                                      <p:cBhvr>
                                        <p:cTn id="85" dur="1" fill="hold">
                                          <p:stCondLst>
                                            <p:cond delay="499"/>
                                          </p:stCondLst>
                                        </p:cTn>
                                        <p:tgtEl>
                                          <p:spTgt spid="5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7" grpId="0" animBg="1"/>
      <p:bldP spid="38" grpId="0" animBg="1"/>
      <p:bldP spid="49" grpId="0" animBg="1"/>
      <p:bldP spid="44" grpId="0" animBg="1"/>
      <p:bldP spid="57" grpId="0" animBg="1"/>
      <p:bldP spid="57" grpId="1" animBg="1"/>
      <p:bldP spid="58" grpId="0" animBg="1"/>
      <p:bldP spid="58" grpId="1" animBg="1"/>
      <p:bldP spid="59" grpId="0" animBg="1"/>
      <p:bldP spid="59" grpId="1" animBg="1"/>
      <p:bldP spid="60" grpId="0" animBg="1"/>
      <p:bldP spid="60"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2400" y="1143000"/>
            <a:ext cx="2133600" cy="5632311"/>
          </a:xfrm>
          <a:prstGeom prst="rect">
            <a:avLst/>
          </a:prstGeom>
          <a:noFill/>
        </p:spPr>
        <p:txBody>
          <a:bodyPr wrap="square" rtlCol="0">
            <a:spAutoFit/>
          </a:bodyPr>
          <a:lstStyle/>
          <a:p>
            <a:pPr marL="285750" indent="-285750">
              <a:buFont typeface="Wingdings" pitchFamily="2" charset="2"/>
              <a:buChar char="v"/>
            </a:pPr>
            <a:r>
              <a:rPr lang="en-US" sz="2000" dirty="0" smtClean="0"/>
              <a:t>If LabVIEW is already open, the getting started window can be found under VIEW.</a:t>
            </a:r>
          </a:p>
          <a:p>
            <a:pPr marL="285750" indent="-285750">
              <a:buFont typeface="Wingdings" pitchFamily="2" charset="2"/>
              <a:buChar char="v"/>
            </a:pPr>
            <a:endParaRPr lang="en-US" sz="2000" dirty="0"/>
          </a:p>
          <a:p>
            <a:pPr marL="285750" indent="-285750">
              <a:buFont typeface="Wingdings" pitchFamily="2" charset="2"/>
              <a:buChar char="v"/>
            </a:pPr>
            <a:endParaRPr lang="en-US" sz="2000" dirty="0" smtClean="0"/>
          </a:p>
          <a:p>
            <a:pPr marL="285750" indent="-285750">
              <a:buFont typeface="Wingdings" pitchFamily="2" charset="2"/>
              <a:buChar char="v"/>
            </a:pPr>
            <a:endParaRPr lang="en-US" sz="2000" dirty="0"/>
          </a:p>
          <a:p>
            <a:pPr marL="285750" indent="-285750">
              <a:buFont typeface="Wingdings" pitchFamily="2" charset="2"/>
              <a:buChar char="v"/>
            </a:pPr>
            <a:endParaRPr lang="en-US" sz="2000" dirty="0" smtClean="0"/>
          </a:p>
          <a:p>
            <a:pPr marL="285750" indent="-285750">
              <a:buFont typeface="Wingdings" pitchFamily="2" charset="2"/>
              <a:buChar char="v"/>
            </a:pPr>
            <a:endParaRPr lang="en-US" sz="2000" dirty="0"/>
          </a:p>
          <a:p>
            <a:pPr marL="285750" indent="-285750">
              <a:buFont typeface="Wingdings" pitchFamily="2" charset="2"/>
              <a:buChar char="v"/>
            </a:pPr>
            <a:endParaRPr lang="en-US" sz="2000" dirty="0" smtClean="0"/>
          </a:p>
          <a:p>
            <a:pPr marL="285750" indent="-285750">
              <a:buFont typeface="Wingdings" pitchFamily="2" charset="2"/>
              <a:buChar char="v"/>
            </a:pPr>
            <a:r>
              <a:rPr lang="en-US" sz="2000" dirty="0" smtClean="0"/>
              <a:t>This will not be an option if you have not downloaded the FRC specific updates.</a:t>
            </a:r>
            <a:endParaRPr lang="en-US" sz="2000"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3150" y="1000978"/>
            <a:ext cx="6800850" cy="5838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905000" y="304800"/>
            <a:ext cx="5334000" cy="584775"/>
          </a:xfrm>
          <a:prstGeom prst="rect">
            <a:avLst/>
          </a:prstGeom>
          <a:noFill/>
        </p:spPr>
        <p:txBody>
          <a:bodyPr wrap="square" rtlCol="0">
            <a:spAutoFit/>
          </a:bodyPr>
          <a:lstStyle/>
          <a:p>
            <a:r>
              <a:rPr lang="en-US" sz="3200" b="1" dirty="0" smtClean="0"/>
              <a:t>Opening a New Robot Project</a:t>
            </a:r>
            <a:endParaRPr lang="en-US" sz="3200" b="1" dirty="0"/>
          </a:p>
        </p:txBody>
      </p:sp>
      <p:sp>
        <p:nvSpPr>
          <p:cNvPr id="4" name="TextBox 3"/>
          <p:cNvSpPr txBox="1"/>
          <p:nvPr/>
        </p:nvSpPr>
        <p:spPr>
          <a:xfrm>
            <a:off x="121312" y="3257460"/>
            <a:ext cx="2082800" cy="1200329"/>
          </a:xfrm>
          <a:prstGeom prst="rect">
            <a:avLst/>
          </a:prstGeom>
          <a:solidFill>
            <a:schemeClr val="bg1">
              <a:lumMod val="95000"/>
            </a:schemeClr>
          </a:solidFill>
          <a:ln w="38100">
            <a:solidFill>
              <a:srgbClr val="FF0000"/>
            </a:solidFill>
          </a:ln>
        </p:spPr>
        <p:txBody>
          <a:bodyPr wrap="square" rtlCol="0">
            <a:spAutoFit/>
          </a:bodyPr>
          <a:lstStyle/>
          <a:p>
            <a:pPr algn="ctr"/>
            <a:r>
              <a:rPr lang="en-US" sz="2400" dirty="0" smtClean="0"/>
              <a:t>Click on </a:t>
            </a:r>
          </a:p>
          <a:p>
            <a:pPr algn="ctr"/>
            <a:r>
              <a:rPr lang="en-US" sz="2400" dirty="0" smtClean="0"/>
              <a:t>“FRC </a:t>
            </a:r>
            <a:r>
              <a:rPr lang="en-US" sz="2400" dirty="0" err="1" smtClean="0"/>
              <a:t>roboRIO</a:t>
            </a:r>
            <a:r>
              <a:rPr lang="en-US" sz="2400" dirty="0" smtClean="0"/>
              <a:t> Project”</a:t>
            </a:r>
            <a:endParaRPr lang="en-US" sz="2400" dirty="0"/>
          </a:p>
        </p:txBody>
      </p:sp>
      <p:cxnSp>
        <p:nvCxnSpPr>
          <p:cNvPr id="5" name="Straight Arrow Connector 4"/>
          <p:cNvCxnSpPr>
            <a:stCxn id="4" idx="3"/>
          </p:cNvCxnSpPr>
          <p:nvPr/>
        </p:nvCxnSpPr>
        <p:spPr>
          <a:xfrm flipV="1">
            <a:off x="2204112" y="3257460"/>
            <a:ext cx="2209800" cy="60016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84836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4600" y="304800"/>
            <a:ext cx="3810000" cy="584775"/>
          </a:xfrm>
          <a:prstGeom prst="rect">
            <a:avLst/>
          </a:prstGeom>
          <a:noFill/>
        </p:spPr>
        <p:txBody>
          <a:bodyPr wrap="square" rtlCol="0">
            <a:spAutoFit/>
          </a:bodyPr>
          <a:lstStyle/>
          <a:p>
            <a:r>
              <a:rPr lang="en-US" sz="3200" b="1" dirty="0" smtClean="0"/>
              <a:t>Autonomous Script</a:t>
            </a:r>
            <a:endParaRPr lang="en-US" sz="3200" b="1" dirty="0"/>
          </a:p>
        </p:txBody>
      </p:sp>
      <p:sp>
        <p:nvSpPr>
          <p:cNvPr id="6" name="TextBox 5"/>
          <p:cNvSpPr txBox="1"/>
          <p:nvPr/>
        </p:nvSpPr>
        <p:spPr>
          <a:xfrm>
            <a:off x="152399" y="907971"/>
            <a:ext cx="8686801" cy="3370153"/>
          </a:xfrm>
          <a:prstGeom prst="rect">
            <a:avLst/>
          </a:prstGeom>
          <a:noFill/>
        </p:spPr>
        <p:txBody>
          <a:bodyPr wrap="square" rtlCol="0">
            <a:spAutoFit/>
          </a:bodyPr>
          <a:lstStyle/>
          <a:p>
            <a:pPr marL="285750" indent="-285750">
              <a:buFont typeface="Wingdings" pitchFamily="2" charset="2"/>
              <a:buChar char="v"/>
            </a:pPr>
            <a:r>
              <a:rPr lang="en-US" sz="2000" dirty="0" smtClean="0"/>
              <a:t>Autonomous can be thought of like a story board where every scene is a while loop.  Let’s create an autonomous that does the following:</a:t>
            </a:r>
          </a:p>
          <a:p>
            <a:pPr marL="285750" indent="-285750">
              <a:buFont typeface="Wingdings" pitchFamily="2" charset="2"/>
              <a:buChar char="v"/>
            </a:pPr>
            <a:endParaRPr lang="en-US" sz="1100" dirty="0" smtClean="0"/>
          </a:p>
          <a:p>
            <a:pPr marL="742950" lvl="1" indent="-285750">
              <a:buFont typeface="+mj-lt"/>
              <a:buAutoNum type="arabicPeriod"/>
            </a:pPr>
            <a:r>
              <a:rPr lang="en-US" sz="2000" dirty="0" smtClean="0"/>
              <a:t>Drive Forward while turning our intake motor clockwise</a:t>
            </a:r>
          </a:p>
          <a:p>
            <a:pPr marL="742950" lvl="1" indent="-285750">
              <a:buFont typeface="+mj-lt"/>
              <a:buAutoNum type="arabicPeriod"/>
            </a:pPr>
            <a:r>
              <a:rPr lang="en-US" sz="2000" dirty="0" smtClean="0"/>
              <a:t>Stop intake, but keep driving forward.</a:t>
            </a:r>
          </a:p>
          <a:p>
            <a:pPr marL="742950" lvl="1" indent="-285750">
              <a:buFont typeface="+mj-lt"/>
              <a:buAutoNum type="arabicPeriod"/>
            </a:pPr>
            <a:r>
              <a:rPr lang="en-US" sz="2000" dirty="0" smtClean="0"/>
              <a:t>Stop driving forward and run intake in reverse.</a:t>
            </a:r>
          </a:p>
          <a:p>
            <a:pPr marL="742950" lvl="1" indent="-285750">
              <a:buFont typeface="+mj-lt"/>
              <a:buAutoNum type="arabicPeriod"/>
            </a:pPr>
            <a:r>
              <a:rPr lang="en-US" sz="2000" dirty="0" smtClean="0"/>
              <a:t>Stop intake and wait for autonomous to finish.</a:t>
            </a:r>
          </a:p>
          <a:p>
            <a:pPr marL="285750" indent="-285750">
              <a:buFont typeface="Wingdings" pitchFamily="2" charset="2"/>
              <a:buChar char="v"/>
            </a:pPr>
            <a:endParaRPr lang="en-US" sz="1100" dirty="0" smtClean="0"/>
          </a:p>
          <a:p>
            <a:pPr marL="285750" indent="-285750">
              <a:buFont typeface="Wingdings" pitchFamily="2" charset="2"/>
              <a:buChar char="v"/>
            </a:pPr>
            <a:r>
              <a:rPr lang="en-US" sz="2000" dirty="0" smtClean="0"/>
              <a:t>That is going to require 4 while loops, and since we do not have sensors programmed to track how far the drive train has traveled we will have to rely on timing.</a:t>
            </a:r>
          </a:p>
          <a:p>
            <a:pPr marL="285750" indent="-285750">
              <a:buFont typeface="Wingdings" pitchFamily="2" charset="2"/>
              <a:buChar char="v"/>
            </a:pPr>
            <a:endParaRPr lang="en-US" sz="1100" dirty="0"/>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66" t="18774" r="9743" b="31265"/>
          <a:stretch/>
        </p:blipFill>
        <p:spPr bwMode="auto">
          <a:xfrm>
            <a:off x="4253063" y="4419601"/>
            <a:ext cx="4738537"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52399" y="4114800"/>
            <a:ext cx="4038599" cy="2723823"/>
          </a:xfrm>
          <a:prstGeom prst="rect">
            <a:avLst/>
          </a:prstGeom>
          <a:noFill/>
        </p:spPr>
        <p:txBody>
          <a:bodyPr wrap="square" rtlCol="0">
            <a:spAutoFit/>
          </a:bodyPr>
          <a:lstStyle/>
          <a:p>
            <a:pPr marL="342900" indent="-342900">
              <a:buFont typeface="Wingdings" pitchFamily="2" charset="2"/>
              <a:buChar char="v"/>
            </a:pPr>
            <a:r>
              <a:rPr lang="en-US" sz="2000" dirty="0"/>
              <a:t>Reminder that the timing VI we want is elapsed time, and we are interested in the Time Target (s) input and Time has Elapsed output</a:t>
            </a:r>
            <a:r>
              <a:rPr lang="en-US" sz="2000" dirty="0" smtClean="0"/>
              <a:t>.</a:t>
            </a:r>
          </a:p>
          <a:p>
            <a:pPr marL="342900" indent="-342900">
              <a:buFont typeface="Wingdings" pitchFamily="2" charset="2"/>
              <a:buChar char="v"/>
            </a:pPr>
            <a:endParaRPr lang="en-US" sz="1100" dirty="0"/>
          </a:p>
          <a:p>
            <a:pPr marL="342900" indent="-342900">
              <a:buFont typeface="Wingdings" pitchFamily="2" charset="2"/>
              <a:buChar char="v"/>
            </a:pPr>
            <a:r>
              <a:rPr lang="en-US" sz="2000" dirty="0" smtClean="0"/>
              <a:t>It normally comes in as a large image, make sure and reduce it to an icon.</a:t>
            </a:r>
            <a:endParaRPr lang="en-US" sz="2000" dirty="0"/>
          </a:p>
        </p:txBody>
      </p:sp>
    </p:spTree>
    <p:extLst>
      <p:ext uri="{BB962C8B-B14F-4D97-AF65-F5344CB8AC3E}">
        <p14:creationId xmlns:p14="http://schemas.microsoft.com/office/powerpoint/2010/main" val="11118614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33600" y="304800"/>
            <a:ext cx="6019800" cy="584775"/>
          </a:xfrm>
          <a:prstGeom prst="rect">
            <a:avLst/>
          </a:prstGeom>
          <a:noFill/>
        </p:spPr>
        <p:txBody>
          <a:bodyPr wrap="square" rtlCol="0">
            <a:spAutoFit/>
          </a:bodyPr>
          <a:lstStyle/>
          <a:p>
            <a:r>
              <a:rPr lang="en-US" sz="3200" b="1" dirty="0" smtClean="0"/>
              <a:t>Autonomous Script Continued</a:t>
            </a:r>
            <a:endParaRPr lang="en-US" sz="3200" b="1" dirty="0"/>
          </a:p>
        </p:txBody>
      </p:sp>
      <p:sp>
        <p:nvSpPr>
          <p:cNvPr id="6" name="TextBox 5"/>
          <p:cNvSpPr txBox="1"/>
          <p:nvPr/>
        </p:nvSpPr>
        <p:spPr>
          <a:xfrm>
            <a:off x="152399" y="907971"/>
            <a:ext cx="8686801" cy="1323439"/>
          </a:xfrm>
          <a:prstGeom prst="rect">
            <a:avLst/>
          </a:prstGeom>
          <a:noFill/>
        </p:spPr>
        <p:txBody>
          <a:bodyPr wrap="square" rtlCol="0">
            <a:spAutoFit/>
          </a:bodyPr>
          <a:lstStyle/>
          <a:p>
            <a:pPr marL="285750" indent="-285750">
              <a:buFont typeface="Wingdings" pitchFamily="2" charset="2"/>
              <a:buChar char="v"/>
            </a:pPr>
            <a:r>
              <a:rPr lang="en-US" sz="2000" dirty="0" smtClean="0"/>
              <a:t>Put 4 while loops in sequence (Use the </a:t>
            </a:r>
            <a:r>
              <a:rPr lang="en-US" sz="2000" dirty="0"/>
              <a:t>B</a:t>
            </a:r>
            <a:r>
              <a:rPr lang="en-US" sz="2000" dirty="0" smtClean="0"/>
              <a:t>oolean wire to force the sequence by tying it to the next loop.) and place a 20 </a:t>
            </a:r>
            <a:r>
              <a:rPr lang="en-US" sz="2000" dirty="0" err="1" smtClean="0"/>
              <a:t>ms</a:t>
            </a:r>
            <a:r>
              <a:rPr lang="en-US" sz="2000" dirty="0" smtClean="0"/>
              <a:t> wait in each.  Wire an Elapsed Time vi to the first 3 stop terminals and wire the last stop terminal to a constant false.</a:t>
            </a: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615" y="2208664"/>
            <a:ext cx="8827157" cy="3179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36477" y="5574016"/>
            <a:ext cx="8686801" cy="400110"/>
          </a:xfrm>
          <a:prstGeom prst="rect">
            <a:avLst/>
          </a:prstGeom>
          <a:noFill/>
        </p:spPr>
        <p:txBody>
          <a:bodyPr wrap="square" rtlCol="0">
            <a:spAutoFit/>
          </a:bodyPr>
          <a:lstStyle/>
          <a:p>
            <a:pPr marL="285750" indent="-285750">
              <a:buFont typeface="Wingdings" pitchFamily="2" charset="2"/>
              <a:buChar char="v"/>
            </a:pPr>
            <a:r>
              <a:rPr lang="en-US" sz="2000" dirty="0" smtClean="0"/>
              <a:t>Now we will plan out the logic.</a:t>
            </a:r>
            <a:endParaRPr lang="en-US" sz="2000" dirty="0"/>
          </a:p>
        </p:txBody>
      </p:sp>
    </p:spTree>
    <p:extLst>
      <p:ext uri="{BB962C8B-B14F-4D97-AF65-F5344CB8AC3E}">
        <p14:creationId xmlns:p14="http://schemas.microsoft.com/office/powerpoint/2010/main" val="21317967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0" y="304800"/>
            <a:ext cx="2667000" cy="584775"/>
          </a:xfrm>
          <a:prstGeom prst="rect">
            <a:avLst/>
          </a:prstGeom>
          <a:noFill/>
        </p:spPr>
        <p:txBody>
          <a:bodyPr wrap="square" rtlCol="0">
            <a:spAutoFit/>
          </a:bodyPr>
          <a:lstStyle/>
          <a:p>
            <a:r>
              <a:rPr lang="en-US" sz="3200" b="1" dirty="0" smtClean="0"/>
              <a:t>Spelling it Out</a:t>
            </a:r>
            <a:endParaRPr lang="en-US" sz="3200" b="1" dirty="0"/>
          </a:p>
        </p:txBody>
      </p:sp>
      <p:sp>
        <p:nvSpPr>
          <p:cNvPr id="6" name="TextBox 5"/>
          <p:cNvSpPr txBox="1"/>
          <p:nvPr/>
        </p:nvSpPr>
        <p:spPr>
          <a:xfrm>
            <a:off x="152399" y="907971"/>
            <a:ext cx="8686801" cy="400110"/>
          </a:xfrm>
          <a:prstGeom prst="rect">
            <a:avLst/>
          </a:prstGeom>
          <a:noFill/>
        </p:spPr>
        <p:txBody>
          <a:bodyPr wrap="square" rtlCol="0">
            <a:spAutoFit/>
          </a:bodyPr>
          <a:lstStyle/>
          <a:p>
            <a:pPr marL="285750" indent="-285750">
              <a:buFont typeface="Wingdings" pitchFamily="2" charset="2"/>
              <a:buChar char="v"/>
            </a:pPr>
            <a:r>
              <a:rPr lang="en-US" sz="2000" dirty="0" smtClean="0"/>
              <a:t>Put comments in each loop to spell out what is going to happen.</a:t>
            </a:r>
          </a:p>
        </p:txBody>
      </p:sp>
      <p:sp>
        <p:nvSpPr>
          <p:cNvPr id="8" name="TextBox 7"/>
          <p:cNvSpPr txBox="1"/>
          <p:nvPr/>
        </p:nvSpPr>
        <p:spPr>
          <a:xfrm>
            <a:off x="136477" y="5197186"/>
            <a:ext cx="8686801" cy="707886"/>
          </a:xfrm>
          <a:prstGeom prst="rect">
            <a:avLst/>
          </a:prstGeom>
          <a:noFill/>
        </p:spPr>
        <p:txBody>
          <a:bodyPr wrap="square" rtlCol="0">
            <a:spAutoFit/>
          </a:bodyPr>
          <a:lstStyle/>
          <a:p>
            <a:pPr marL="285750" indent="-285750">
              <a:buFont typeface="Wingdings" pitchFamily="2" charset="2"/>
              <a:buChar char="v"/>
            </a:pPr>
            <a:r>
              <a:rPr lang="en-US" sz="2000" dirty="0"/>
              <a:t>Now all we need to do is pretend the driver is operating the robot and mimic his actions with the variables they would trigger. </a:t>
            </a: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752600"/>
            <a:ext cx="8885321"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54680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0" y="304800"/>
            <a:ext cx="2667000" cy="584775"/>
          </a:xfrm>
          <a:prstGeom prst="rect">
            <a:avLst/>
          </a:prstGeom>
          <a:noFill/>
        </p:spPr>
        <p:txBody>
          <a:bodyPr wrap="square" rtlCol="0">
            <a:spAutoFit/>
          </a:bodyPr>
          <a:lstStyle/>
          <a:p>
            <a:r>
              <a:rPr lang="en-US" sz="3200" b="1" dirty="0" smtClean="0"/>
              <a:t>Coding it up</a:t>
            </a:r>
            <a:endParaRPr lang="en-US" sz="3200" b="1" dirty="0"/>
          </a:p>
        </p:txBody>
      </p:sp>
      <p:sp>
        <p:nvSpPr>
          <p:cNvPr id="6" name="TextBox 5"/>
          <p:cNvSpPr txBox="1"/>
          <p:nvPr/>
        </p:nvSpPr>
        <p:spPr>
          <a:xfrm>
            <a:off x="152399" y="907971"/>
            <a:ext cx="8686801" cy="400110"/>
          </a:xfrm>
          <a:prstGeom prst="rect">
            <a:avLst/>
          </a:prstGeom>
          <a:noFill/>
        </p:spPr>
        <p:txBody>
          <a:bodyPr wrap="square" rtlCol="0">
            <a:spAutoFit/>
          </a:bodyPr>
          <a:lstStyle/>
          <a:p>
            <a:pPr marL="285750" indent="-285750">
              <a:buFont typeface="Wingdings" pitchFamily="2" charset="2"/>
              <a:buChar char="v"/>
            </a:pPr>
            <a:r>
              <a:rPr lang="en-US" sz="2000" dirty="0" smtClean="0"/>
              <a:t>Use global variables to mimic the driver inputs needed to run the autonomous.</a:t>
            </a:r>
          </a:p>
        </p:txBody>
      </p:sp>
      <p:sp>
        <p:nvSpPr>
          <p:cNvPr id="8" name="TextBox 7"/>
          <p:cNvSpPr txBox="1"/>
          <p:nvPr/>
        </p:nvSpPr>
        <p:spPr>
          <a:xfrm>
            <a:off x="136477" y="5197186"/>
            <a:ext cx="8686801" cy="400110"/>
          </a:xfrm>
          <a:prstGeom prst="rect">
            <a:avLst/>
          </a:prstGeom>
          <a:noFill/>
        </p:spPr>
        <p:txBody>
          <a:bodyPr wrap="square" rtlCol="0">
            <a:spAutoFit/>
          </a:bodyPr>
          <a:lstStyle/>
          <a:p>
            <a:pPr marL="285750" indent="-285750">
              <a:buFont typeface="Wingdings" pitchFamily="2" charset="2"/>
              <a:buChar char="v"/>
            </a:pPr>
            <a:r>
              <a:rPr lang="en-US" sz="2000" dirty="0" smtClean="0"/>
              <a:t>Our last step is to get the timing right for each loop.</a:t>
            </a:r>
            <a:endParaRPr lang="en-US" sz="2000"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76400"/>
            <a:ext cx="8868277" cy="3194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112376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4600" y="304800"/>
            <a:ext cx="3810000" cy="584775"/>
          </a:xfrm>
          <a:prstGeom prst="rect">
            <a:avLst/>
          </a:prstGeom>
          <a:noFill/>
        </p:spPr>
        <p:txBody>
          <a:bodyPr wrap="square" rtlCol="0">
            <a:spAutoFit/>
          </a:bodyPr>
          <a:lstStyle/>
          <a:p>
            <a:r>
              <a:rPr lang="en-US" sz="3200" b="1" dirty="0" smtClean="0"/>
              <a:t>Adjusting the Timing</a:t>
            </a:r>
            <a:endParaRPr lang="en-US" sz="3200" b="1" dirty="0"/>
          </a:p>
        </p:txBody>
      </p:sp>
      <p:sp>
        <p:nvSpPr>
          <p:cNvPr id="6" name="TextBox 5"/>
          <p:cNvSpPr txBox="1"/>
          <p:nvPr/>
        </p:nvSpPr>
        <p:spPr>
          <a:xfrm>
            <a:off x="152399" y="838200"/>
            <a:ext cx="8686801" cy="1323439"/>
          </a:xfrm>
          <a:prstGeom prst="rect">
            <a:avLst/>
          </a:prstGeom>
          <a:noFill/>
        </p:spPr>
        <p:txBody>
          <a:bodyPr wrap="square" rtlCol="0">
            <a:spAutoFit/>
          </a:bodyPr>
          <a:lstStyle/>
          <a:p>
            <a:pPr marL="285750" indent="-285750">
              <a:buFont typeface="Wingdings" pitchFamily="2" charset="2"/>
              <a:buChar char="v"/>
            </a:pPr>
            <a:r>
              <a:rPr lang="en-US" sz="2000" dirty="0" smtClean="0"/>
              <a:t>Adjust the time each loop will run before moving on</a:t>
            </a:r>
          </a:p>
          <a:p>
            <a:pPr marL="800100" lvl="1" indent="-342900">
              <a:buFont typeface="Arial" pitchFamily="34" charset="0"/>
              <a:buChar char="•"/>
            </a:pPr>
            <a:r>
              <a:rPr lang="en-US" sz="2000" dirty="0" smtClean="0"/>
              <a:t>4 seconds for the first loop</a:t>
            </a:r>
          </a:p>
          <a:p>
            <a:pPr marL="800100" lvl="1" indent="-342900">
              <a:buFont typeface="Arial" pitchFamily="34" charset="0"/>
              <a:buChar char="•"/>
            </a:pPr>
            <a:r>
              <a:rPr lang="en-US" sz="2000" dirty="0"/>
              <a:t>3</a:t>
            </a:r>
            <a:r>
              <a:rPr lang="en-US" sz="2000" dirty="0" smtClean="0"/>
              <a:t> seconds for the second loop</a:t>
            </a:r>
          </a:p>
          <a:p>
            <a:pPr marL="800100" lvl="1" indent="-342900">
              <a:buFont typeface="Arial" pitchFamily="34" charset="0"/>
              <a:buChar char="•"/>
            </a:pPr>
            <a:r>
              <a:rPr lang="en-US" sz="2000" dirty="0" smtClean="0"/>
              <a:t>5 seconds for the third loop</a:t>
            </a:r>
          </a:p>
        </p:txBody>
      </p:sp>
      <p:sp>
        <p:nvSpPr>
          <p:cNvPr id="8" name="TextBox 7"/>
          <p:cNvSpPr txBox="1"/>
          <p:nvPr/>
        </p:nvSpPr>
        <p:spPr>
          <a:xfrm>
            <a:off x="152400" y="5334000"/>
            <a:ext cx="8686801" cy="1492716"/>
          </a:xfrm>
          <a:prstGeom prst="rect">
            <a:avLst/>
          </a:prstGeom>
          <a:noFill/>
        </p:spPr>
        <p:txBody>
          <a:bodyPr wrap="square" rtlCol="0">
            <a:spAutoFit/>
          </a:bodyPr>
          <a:lstStyle/>
          <a:p>
            <a:pPr marL="285750" indent="-285750">
              <a:buFont typeface="Wingdings" pitchFamily="2" charset="2"/>
              <a:buChar char="v"/>
            </a:pPr>
            <a:r>
              <a:rPr lang="en-US" sz="2000" dirty="0" smtClean="0"/>
              <a:t>The last loop will continue to run until autonomous ends.</a:t>
            </a:r>
          </a:p>
          <a:p>
            <a:pPr marL="285750" indent="-285750">
              <a:buFont typeface="Wingdings" pitchFamily="2" charset="2"/>
              <a:buChar char="v"/>
            </a:pPr>
            <a:endParaRPr lang="en-US" sz="1100" dirty="0" smtClean="0"/>
          </a:p>
          <a:p>
            <a:pPr marL="800100" lvl="1" indent="-342900">
              <a:buFont typeface="Arial" pitchFamily="34" charset="0"/>
              <a:buChar char="•"/>
            </a:pPr>
            <a:r>
              <a:rPr lang="en-US" sz="2000" b="1" dirty="0" smtClean="0"/>
              <a:t>Note:  </a:t>
            </a:r>
            <a:r>
              <a:rPr lang="en-US" sz="2000" dirty="0" smtClean="0"/>
              <a:t>There is some antidotal evidence that suggests allowing the autonomous sequence to end before the FMS officially ends the autonomous period may cause an error.</a:t>
            </a:r>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969" y="2133600"/>
            <a:ext cx="8809631" cy="3173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219304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4600" y="304800"/>
            <a:ext cx="3810000" cy="584775"/>
          </a:xfrm>
          <a:prstGeom prst="rect">
            <a:avLst/>
          </a:prstGeom>
          <a:noFill/>
        </p:spPr>
        <p:txBody>
          <a:bodyPr wrap="square" rtlCol="0">
            <a:spAutoFit/>
          </a:bodyPr>
          <a:lstStyle/>
          <a:p>
            <a:r>
              <a:rPr lang="en-US" sz="3200" b="1" dirty="0" smtClean="0"/>
              <a:t>Run a Practice Match</a:t>
            </a:r>
            <a:endParaRPr lang="en-US" sz="3200" b="1" dirty="0"/>
          </a:p>
        </p:txBody>
      </p:sp>
      <p:sp>
        <p:nvSpPr>
          <p:cNvPr id="6" name="TextBox 5"/>
          <p:cNvSpPr txBox="1"/>
          <p:nvPr/>
        </p:nvSpPr>
        <p:spPr>
          <a:xfrm>
            <a:off x="2667000" y="1425714"/>
            <a:ext cx="5257800" cy="707886"/>
          </a:xfrm>
          <a:prstGeom prst="rect">
            <a:avLst/>
          </a:prstGeom>
          <a:noFill/>
        </p:spPr>
        <p:txBody>
          <a:bodyPr wrap="square" rtlCol="0">
            <a:spAutoFit/>
          </a:bodyPr>
          <a:lstStyle/>
          <a:p>
            <a:pPr marL="285750" indent="-285750">
              <a:buFont typeface="Wingdings" pitchFamily="2" charset="2"/>
              <a:buChar char="v"/>
            </a:pPr>
            <a:r>
              <a:rPr lang="en-US" sz="2000" dirty="0" smtClean="0"/>
              <a:t>In the settings tab on the driver’s station  make sure Autonomous is set for 15 seconds.</a:t>
            </a:r>
          </a:p>
        </p:txBody>
      </p:sp>
      <p:sp>
        <p:nvSpPr>
          <p:cNvPr id="8" name="TextBox 7"/>
          <p:cNvSpPr txBox="1"/>
          <p:nvPr/>
        </p:nvSpPr>
        <p:spPr>
          <a:xfrm>
            <a:off x="207168" y="3017193"/>
            <a:ext cx="6438759" cy="3339376"/>
          </a:xfrm>
          <a:prstGeom prst="rect">
            <a:avLst/>
          </a:prstGeom>
          <a:noFill/>
        </p:spPr>
        <p:txBody>
          <a:bodyPr wrap="square" rtlCol="0">
            <a:spAutoFit/>
          </a:bodyPr>
          <a:lstStyle/>
          <a:p>
            <a:pPr marL="285750" indent="-285750">
              <a:buFont typeface="Wingdings" pitchFamily="2" charset="2"/>
              <a:buChar char="v"/>
            </a:pPr>
            <a:r>
              <a:rPr lang="en-US" sz="2000" dirty="0" smtClean="0"/>
              <a:t>Go to the operations tab and select Practice.</a:t>
            </a:r>
          </a:p>
          <a:p>
            <a:pPr marL="285750" indent="-285750">
              <a:buFont typeface="Wingdings" pitchFamily="2" charset="2"/>
              <a:buChar char="v"/>
            </a:pPr>
            <a:endParaRPr lang="en-US" sz="2000" dirty="0"/>
          </a:p>
          <a:p>
            <a:pPr marL="285750" indent="-285750">
              <a:buFont typeface="Wingdings" pitchFamily="2" charset="2"/>
              <a:buChar char="v"/>
            </a:pPr>
            <a:r>
              <a:rPr lang="en-US" sz="2000" dirty="0" smtClean="0"/>
              <a:t>Hit the run arrow on Robot Main to load the code in Debug mode</a:t>
            </a:r>
          </a:p>
          <a:p>
            <a:pPr marL="285750" indent="-285750">
              <a:buFont typeface="Wingdings" pitchFamily="2" charset="2"/>
              <a:buChar char="v"/>
            </a:pPr>
            <a:endParaRPr lang="en-US" sz="2000" dirty="0"/>
          </a:p>
          <a:p>
            <a:pPr marL="285750" indent="-285750">
              <a:buFont typeface="Wingdings" pitchFamily="2" charset="2"/>
              <a:buChar char="v"/>
            </a:pPr>
            <a:r>
              <a:rPr lang="en-US" sz="2000" dirty="0" smtClean="0"/>
              <a:t>When the robot is ready (maybe on blocks?) press  Enable on the Operations tab on the Driver Station.</a:t>
            </a:r>
          </a:p>
          <a:p>
            <a:pPr marL="285750" indent="-285750">
              <a:buFont typeface="Wingdings" pitchFamily="2" charset="2"/>
              <a:buChar char="v"/>
            </a:pPr>
            <a:endParaRPr lang="en-US" sz="2000" dirty="0"/>
          </a:p>
          <a:p>
            <a:pPr marL="285750" indent="-285750">
              <a:buFont typeface="Wingdings" pitchFamily="2" charset="2"/>
              <a:buChar char="v"/>
            </a:pPr>
            <a:r>
              <a:rPr lang="en-US" sz="2000" dirty="0" smtClean="0"/>
              <a:t>Did the autonomous do what we expected?</a:t>
            </a:r>
          </a:p>
          <a:p>
            <a:pPr marL="285750" indent="-285750">
              <a:buFont typeface="Wingdings" pitchFamily="2" charset="2"/>
              <a:buChar char="v"/>
            </a:pPr>
            <a:endParaRPr lang="en-US" sz="1100" dirty="0" smtClean="0"/>
          </a:p>
          <a:p>
            <a:pPr marL="285750" indent="-285750">
              <a:buFont typeface="Wingdings" pitchFamily="2" charset="2"/>
              <a:buChar char="v"/>
            </a:pPr>
            <a:r>
              <a:rPr lang="en-US" sz="2000" dirty="0" smtClean="0"/>
              <a:t>Did the robot enter into </a:t>
            </a:r>
            <a:r>
              <a:rPr lang="en-US" sz="2000" dirty="0" err="1" smtClean="0"/>
              <a:t>Teleop</a:t>
            </a:r>
            <a:r>
              <a:rPr lang="en-US" sz="2000" dirty="0" smtClean="0"/>
              <a:t> after autonomous ended?</a:t>
            </a:r>
            <a:endParaRPr lang="en-US" sz="2000" dirty="0"/>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838200"/>
            <a:ext cx="1905000" cy="2178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8930" y="3124200"/>
            <a:ext cx="2385520" cy="2562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642532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0" y="304800"/>
            <a:ext cx="4495800" cy="584775"/>
          </a:xfrm>
          <a:prstGeom prst="rect">
            <a:avLst/>
          </a:prstGeom>
          <a:noFill/>
        </p:spPr>
        <p:txBody>
          <a:bodyPr wrap="square" rtlCol="0">
            <a:spAutoFit/>
          </a:bodyPr>
          <a:lstStyle/>
          <a:p>
            <a:r>
              <a:rPr lang="en-US" sz="3200" b="1" dirty="0" smtClean="0"/>
              <a:t>Build and Run as Startup</a:t>
            </a:r>
            <a:endParaRPr lang="en-US" sz="3200" b="1" dirty="0"/>
          </a:p>
        </p:txBody>
      </p:sp>
      <p:sp>
        <p:nvSpPr>
          <p:cNvPr id="6" name="TextBox 5"/>
          <p:cNvSpPr txBox="1"/>
          <p:nvPr/>
        </p:nvSpPr>
        <p:spPr>
          <a:xfrm>
            <a:off x="190108" y="1132709"/>
            <a:ext cx="8420492" cy="1800493"/>
          </a:xfrm>
          <a:prstGeom prst="rect">
            <a:avLst/>
          </a:prstGeom>
          <a:noFill/>
        </p:spPr>
        <p:txBody>
          <a:bodyPr wrap="square" rtlCol="0">
            <a:spAutoFit/>
          </a:bodyPr>
          <a:lstStyle/>
          <a:p>
            <a:pPr marL="285750" indent="-285750">
              <a:buFont typeface="Wingdings" pitchFamily="2" charset="2"/>
              <a:buChar char="v"/>
            </a:pPr>
            <a:r>
              <a:rPr lang="en-US" sz="2000" dirty="0" smtClean="0"/>
              <a:t>In order for us to compete (and for the drivers to practice without the programmers) we want to transfer the code permanently to the </a:t>
            </a:r>
            <a:r>
              <a:rPr lang="en-US" sz="2000" dirty="0" err="1" smtClean="0"/>
              <a:t>roboRIO</a:t>
            </a:r>
            <a:r>
              <a:rPr lang="en-US" sz="2000" dirty="0" smtClean="0"/>
              <a:t>.</a:t>
            </a:r>
          </a:p>
          <a:p>
            <a:pPr marL="285750" indent="-285750">
              <a:buFont typeface="Wingdings" pitchFamily="2" charset="2"/>
              <a:buChar char="v"/>
            </a:pPr>
            <a:endParaRPr lang="en-US" sz="1100" dirty="0"/>
          </a:p>
          <a:p>
            <a:pPr marL="285750" indent="-285750">
              <a:buFont typeface="Wingdings" pitchFamily="2" charset="2"/>
              <a:buChar char="v"/>
            </a:pPr>
            <a:r>
              <a:rPr lang="en-US" sz="2000" dirty="0"/>
              <a:t>Go to the Project Explorer Window and under Build Specifications </a:t>
            </a:r>
            <a:r>
              <a:rPr lang="en-US" sz="2000" b="1" dirty="0"/>
              <a:t>right-click</a:t>
            </a:r>
            <a:r>
              <a:rPr lang="en-US" sz="2000" dirty="0"/>
              <a:t> on FRC Robot Boot-up Deployment.</a:t>
            </a:r>
          </a:p>
          <a:p>
            <a:pPr marL="285750" indent="-285750">
              <a:buFont typeface="Wingdings" pitchFamily="2" charset="2"/>
              <a:buChar char="v"/>
            </a:pPr>
            <a:endParaRPr lang="en-US" sz="2000" dirty="0" smtClean="0"/>
          </a:p>
        </p:txBody>
      </p:sp>
      <p:sp>
        <p:nvSpPr>
          <p:cNvPr id="8" name="TextBox 7"/>
          <p:cNvSpPr txBox="1"/>
          <p:nvPr/>
        </p:nvSpPr>
        <p:spPr>
          <a:xfrm>
            <a:off x="149164" y="2750671"/>
            <a:ext cx="4360852" cy="4124206"/>
          </a:xfrm>
          <a:prstGeom prst="rect">
            <a:avLst/>
          </a:prstGeom>
          <a:noFill/>
        </p:spPr>
        <p:txBody>
          <a:bodyPr wrap="square" rtlCol="0">
            <a:spAutoFit/>
          </a:bodyPr>
          <a:lstStyle/>
          <a:p>
            <a:pPr marL="285750" indent="-285750">
              <a:buFont typeface="Wingdings" pitchFamily="2" charset="2"/>
              <a:buChar char="v"/>
            </a:pPr>
            <a:r>
              <a:rPr lang="en-US" sz="2000" dirty="0" smtClean="0"/>
              <a:t>We need to </a:t>
            </a:r>
            <a:r>
              <a:rPr lang="en-US" sz="2000" b="1" dirty="0" smtClean="0"/>
              <a:t>Build</a:t>
            </a:r>
            <a:r>
              <a:rPr lang="en-US" sz="2000" dirty="0" smtClean="0"/>
              <a:t> the code first.  The programming computer </a:t>
            </a:r>
            <a:r>
              <a:rPr lang="en-US" sz="2000" u="sng" dirty="0" smtClean="0"/>
              <a:t>does not</a:t>
            </a:r>
            <a:r>
              <a:rPr lang="en-US" sz="2000" dirty="0" smtClean="0"/>
              <a:t> need to be connected to the robot for this.</a:t>
            </a:r>
          </a:p>
          <a:p>
            <a:pPr marL="285750" indent="-285750">
              <a:buFont typeface="Wingdings" pitchFamily="2" charset="2"/>
              <a:buChar char="v"/>
            </a:pPr>
            <a:endParaRPr lang="en-US" sz="1100" dirty="0"/>
          </a:p>
          <a:p>
            <a:pPr marL="285750" indent="-285750">
              <a:buFont typeface="Wingdings" pitchFamily="2" charset="2"/>
              <a:buChar char="v"/>
            </a:pPr>
            <a:r>
              <a:rPr lang="en-US" sz="2000" dirty="0" smtClean="0"/>
              <a:t>Once the code is built (and this may take some time) select </a:t>
            </a:r>
            <a:r>
              <a:rPr lang="en-US" sz="2000" b="1" dirty="0" smtClean="0"/>
              <a:t>Run as startup</a:t>
            </a:r>
            <a:r>
              <a:rPr lang="en-US" sz="2000" dirty="0" smtClean="0"/>
              <a:t>.  This should deploy the code to the </a:t>
            </a:r>
            <a:r>
              <a:rPr lang="en-US" sz="2000" dirty="0" err="1" smtClean="0"/>
              <a:t>roboRIO</a:t>
            </a:r>
            <a:r>
              <a:rPr lang="en-US" sz="2000" dirty="0" smtClean="0"/>
              <a:t>.  We </a:t>
            </a:r>
            <a:r>
              <a:rPr lang="en-US" sz="2000" u="sng" dirty="0" smtClean="0"/>
              <a:t>do</a:t>
            </a:r>
            <a:r>
              <a:rPr lang="en-US" sz="2000" dirty="0" smtClean="0"/>
              <a:t> need to be connected to the robot for this step.</a:t>
            </a:r>
          </a:p>
          <a:p>
            <a:pPr marL="285750" indent="-285750">
              <a:buFont typeface="Wingdings" pitchFamily="2" charset="2"/>
              <a:buChar char="v"/>
            </a:pPr>
            <a:endParaRPr lang="en-US" sz="1100" dirty="0" smtClean="0"/>
          </a:p>
          <a:p>
            <a:pPr marL="285750" indent="-285750">
              <a:buFont typeface="Wingdings" pitchFamily="2" charset="2"/>
              <a:buChar char="v"/>
            </a:pPr>
            <a:r>
              <a:rPr lang="en-US" sz="2000" dirty="0" smtClean="0"/>
              <a:t>Note:  This last step does overwrite whatever code was on the </a:t>
            </a:r>
            <a:r>
              <a:rPr lang="en-US" sz="2000" dirty="0" err="1" smtClean="0"/>
              <a:t>roboRIO</a:t>
            </a:r>
            <a:r>
              <a:rPr lang="en-US" sz="2000" dirty="0" smtClean="0"/>
              <a:t> previously.</a:t>
            </a:r>
            <a:endParaRPr lang="en-US" sz="2000"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4265" y="2366330"/>
            <a:ext cx="2656810" cy="4491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reeform 1"/>
          <p:cNvSpPr/>
          <p:nvPr/>
        </p:nvSpPr>
        <p:spPr>
          <a:xfrm>
            <a:off x="4251366" y="3086830"/>
            <a:ext cx="2802577" cy="2343308"/>
          </a:xfrm>
          <a:custGeom>
            <a:avLst/>
            <a:gdLst>
              <a:gd name="connsiteX0" fmla="*/ 0 w 2802577"/>
              <a:gd name="connsiteY0" fmla="*/ 167009 h 2343308"/>
              <a:gd name="connsiteX1" fmla="*/ 890650 w 2802577"/>
              <a:gd name="connsiteY1" fmla="*/ 190760 h 2343308"/>
              <a:gd name="connsiteX2" fmla="*/ 1151907 w 2802577"/>
              <a:gd name="connsiteY2" fmla="*/ 2090812 h 2343308"/>
              <a:gd name="connsiteX3" fmla="*/ 2802577 w 2802577"/>
              <a:gd name="connsiteY3" fmla="*/ 2268941 h 2343308"/>
            </a:gdLst>
            <a:ahLst/>
            <a:cxnLst>
              <a:cxn ang="0">
                <a:pos x="connsiteX0" y="connsiteY0"/>
              </a:cxn>
              <a:cxn ang="0">
                <a:pos x="connsiteX1" y="connsiteY1"/>
              </a:cxn>
              <a:cxn ang="0">
                <a:pos x="connsiteX2" y="connsiteY2"/>
              </a:cxn>
              <a:cxn ang="0">
                <a:pos x="connsiteX3" y="connsiteY3"/>
              </a:cxn>
            </a:cxnLst>
            <a:rect l="l" t="t" r="r" b="b"/>
            <a:pathLst>
              <a:path w="2802577" h="2343308">
                <a:moveTo>
                  <a:pt x="0" y="167009"/>
                </a:moveTo>
                <a:cubicBezTo>
                  <a:pt x="349333" y="18567"/>
                  <a:pt x="698666" y="-129874"/>
                  <a:pt x="890650" y="190760"/>
                </a:cubicBezTo>
                <a:cubicBezTo>
                  <a:pt x="1082634" y="511394"/>
                  <a:pt x="833253" y="1744449"/>
                  <a:pt x="1151907" y="2090812"/>
                </a:cubicBezTo>
                <a:cubicBezTo>
                  <a:pt x="1470562" y="2437176"/>
                  <a:pt x="2136569" y="2353058"/>
                  <a:pt x="2802577" y="2268941"/>
                </a:cubicBezTo>
              </a:path>
            </a:pathLst>
          </a:custGeom>
          <a:noFill/>
          <a:ln w="38100">
            <a:solidFill>
              <a:srgbClr val="0D03DB"/>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a:off x="3942608" y="4607864"/>
            <a:ext cx="3182587" cy="1447756"/>
          </a:xfrm>
          <a:custGeom>
            <a:avLst/>
            <a:gdLst>
              <a:gd name="connsiteX0" fmla="*/ 0 w 3182587"/>
              <a:gd name="connsiteY0" fmla="*/ 82889 h 1447756"/>
              <a:gd name="connsiteX1" fmla="*/ 748145 w 3182587"/>
              <a:gd name="connsiteY1" fmla="*/ 142266 h 1447756"/>
              <a:gd name="connsiteX2" fmla="*/ 1448789 w 3182587"/>
              <a:gd name="connsiteY2" fmla="*/ 1401050 h 1447756"/>
              <a:gd name="connsiteX3" fmla="*/ 3182587 w 3182587"/>
              <a:gd name="connsiteY3" fmla="*/ 1056666 h 1447756"/>
            </a:gdLst>
            <a:ahLst/>
            <a:cxnLst>
              <a:cxn ang="0">
                <a:pos x="connsiteX0" y="connsiteY0"/>
              </a:cxn>
              <a:cxn ang="0">
                <a:pos x="connsiteX1" y="connsiteY1"/>
              </a:cxn>
              <a:cxn ang="0">
                <a:pos x="connsiteX2" y="connsiteY2"/>
              </a:cxn>
              <a:cxn ang="0">
                <a:pos x="connsiteX3" y="connsiteY3"/>
              </a:cxn>
            </a:cxnLst>
            <a:rect l="l" t="t" r="r" b="b"/>
            <a:pathLst>
              <a:path w="3182587" h="1447756">
                <a:moveTo>
                  <a:pt x="0" y="82889"/>
                </a:moveTo>
                <a:cubicBezTo>
                  <a:pt x="253340" y="2731"/>
                  <a:pt x="506680" y="-77427"/>
                  <a:pt x="748145" y="142266"/>
                </a:cubicBezTo>
                <a:cubicBezTo>
                  <a:pt x="989610" y="361959"/>
                  <a:pt x="1043049" y="1248650"/>
                  <a:pt x="1448789" y="1401050"/>
                </a:cubicBezTo>
                <a:cubicBezTo>
                  <a:pt x="1854529" y="1553450"/>
                  <a:pt x="2518558" y="1305058"/>
                  <a:pt x="3182587" y="1056666"/>
                </a:cubicBezTo>
              </a:path>
            </a:pathLst>
          </a:custGeom>
          <a:noFill/>
          <a:ln w="38100">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160181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chemeClr val="tx1">
                <a:lumMod val="75000"/>
                <a:lumOff val="25000"/>
              </a:schemeClr>
            </a:gs>
          </a:gsLst>
          <a:path path="circle">
            <a:fillToRect l="100000" t="100000"/>
          </a:path>
          <a:tileRect/>
        </a:gradFill>
        <a:effectLst/>
      </p:bgPr>
    </p:bg>
    <p:spTree>
      <p:nvGrpSpPr>
        <p:cNvPr id="1" name=""/>
        <p:cNvGrpSpPr/>
        <p:nvPr/>
      </p:nvGrpSpPr>
      <p:grpSpPr>
        <a:xfrm>
          <a:off x="0" y="0"/>
          <a:ext cx="0" cy="0"/>
          <a:chOff x="0" y="0"/>
          <a:chExt cx="0" cy="0"/>
        </a:xfrm>
      </p:grpSpPr>
      <p:sp>
        <p:nvSpPr>
          <p:cNvPr id="3" name="TextBox 2"/>
          <p:cNvSpPr txBox="1"/>
          <p:nvPr/>
        </p:nvSpPr>
        <p:spPr>
          <a:xfrm>
            <a:off x="2819400" y="235803"/>
            <a:ext cx="3657600" cy="830997"/>
          </a:xfrm>
          <a:prstGeom prst="rect">
            <a:avLst/>
          </a:prstGeom>
          <a:noFill/>
        </p:spPr>
        <p:txBody>
          <a:bodyPr wrap="square" rtlCol="0">
            <a:spAutoFit/>
          </a:bodyPr>
          <a:lstStyle/>
          <a:p>
            <a:r>
              <a:rPr lang="en-US" sz="4800" b="1" dirty="0" smtClean="0">
                <a:solidFill>
                  <a:srgbClr val="FFFF00"/>
                </a:solidFill>
              </a:rPr>
              <a:t>On Your Own</a:t>
            </a:r>
            <a:endParaRPr lang="en-US" sz="4800" b="1" dirty="0">
              <a:solidFill>
                <a:srgbClr val="FFFF00"/>
              </a:solidFill>
            </a:endParaRPr>
          </a:p>
        </p:txBody>
      </p:sp>
      <p:sp>
        <p:nvSpPr>
          <p:cNvPr id="6" name="TextBox 5"/>
          <p:cNvSpPr txBox="1"/>
          <p:nvPr/>
        </p:nvSpPr>
        <p:spPr>
          <a:xfrm>
            <a:off x="76200" y="1058882"/>
            <a:ext cx="8991600" cy="5786199"/>
          </a:xfrm>
          <a:prstGeom prst="rect">
            <a:avLst/>
          </a:prstGeom>
          <a:noFill/>
        </p:spPr>
        <p:txBody>
          <a:bodyPr wrap="square" rtlCol="0">
            <a:spAutoFit/>
          </a:bodyPr>
          <a:lstStyle/>
          <a:p>
            <a:pPr marL="285750" indent="-285750">
              <a:buFont typeface="Wingdings" pitchFamily="2" charset="2"/>
              <a:buChar char="v"/>
            </a:pPr>
            <a:r>
              <a:rPr lang="en-US" sz="2800" b="1" dirty="0" smtClean="0">
                <a:solidFill>
                  <a:srgbClr val="00E668"/>
                </a:solidFill>
              </a:rPr>
              <a:t>Find an additional feature on your old robot and develop code to get it to operate.</a:t>
            </a:r>
          </a:p>
          <a:p>
            <a:pPr marL="285750" indent="-285750">
              <a:buFont typeface="Wingdings" pitchFamily="2" charset="2"/>
              <a:buChar char="v"/>
            </a:pPr>
            <a:endParaRPr lang="en-US" b="1" dirty="0" smtClean="0">
              <a:solidFill>
                <a:schemeClr val="bg1"/>
              </a:solidFill>
            </a:endParaRPr>
          </a:p>
          <a:p>
            <a:pPr marL="800100" lvl="1" indent="-342900">
              <a:buFont typeface="Arial" pitchFamily="34" charset="0"/>
              <a:buChar char="•"/>
            </a:pPr>
            <a:r>
              <a:rPr lang="en-US" sz="2800" b="1" dirty="0" smtClean="0">
                <a:solidFill>
                  <a:schemeClr val="bg1"/>
                </a:solidFill>
              </a:rPr>
              <a:t>Read a sensor like a gyro or encoder.</a:t>
            </a:r>
          </a:p>
          <a:p>
            <a:pPr marL="800100" lvl="1" indent="-342900">
              <a:buFont typeface="Arial" pitchFamily="34" charset="0"/>
              <a:buChar char="•"/>
            </a:pPr>
            <a:endParaRPr lang="en-US" b="1" dirty="0">
              <a:solidFill>
                <a:schemeClr val="bg1"/>
              </a:solidFill>
            </a:endParaRPr>
          </a:p>
          <a:p>
            <a:pPr marL="800100" lvl="1" indent="-342900">
              <a:buFont typeface="Arial" pitchFamily="34" charset="0"/>
              <a:buChar char="•"/>
            </a:pPr>
            <a:r>
              <a:rPr lang="en-US" sz="2800" b="1" dirty="0" smtClean="0">
                <a:solidFill>
                  <a:schemeClr val="bg1"/>
                </a:solidFill>
              </a:rPr>
              <a:t>Get the compressor to work if you have one installed.</a:t>
            </a:r>
          </a:p>
          <a:p>
            <a:pPr marL="800100" lvl="1" indent="-342900">
              <a:buFont typeface="Arial" pitchFamily="34" charset="0"/>
              <a:buChar char="•"/>
            </a:pPr>
            <a:endParaRPr lang="en-US" b="1" dirty="0">
              <a:solidFill>
                <a:schemeClr val="bg1"/>
              </a:solidFill>
            </a:endParaRPr>
          </a:p>
          <a:p>
            <a:pPr marL="800100" lvl="1" indent="-342900">
              <a:buFont typeface="Arial" pitchFamily="34" charset="0"/>
              <a:buChar char="•"/>
            </a:pPr>
            <a:r>
              <a:rPr lang="en-US" sz="2800" b="1" dirty="0" smtClean="0">
                <a:solidFill>
                  <a:schemeClr val="bg1"/>
                </a:solidFill>
              </a:rPr>
              <a:t>Get a pneumatic solenoid to fire on a button press.</a:t>
            </a:r>
          </a:p>
          <a:p>
            <a:pPr marL="800100" lvl="1" indent="-342900">
              <a:buFont typeface="Arial" pitchFamily="34" charset="0"/>
              <a:buChar char="•"/>
            </a:pPr>
            <a:endParaRPr lang="en-US" b="1" dirty="0" smtClean="0">
              <a:solidFill>
                <a:schemeClr val="bg1"/>
              </a:solidFill>
            </a:endParaRPr>
          </a:p>
          <a:p>
            <a:pPr marL="800100" lvl="1" indent="-342900">
              <a:buFont typeface="Arial" pitchFamily="34" charset="0"/>
              <a:buChar char="•"/>
            </a:pPr>
            <a:r>
              <a:rPr lang="en-US" sz="2800" b="1" dirty="0" smtClean="0">
                <a:solidFill>
                  <a:schemeClr val="bg1"/>
                </a:solidFill>
              </a:rPr>
              <a:t>Other mentor approved component.</a:t>
            </a:r>
            <a:endParaRPr lang="en-US" sz="2800" b="1" dirty="0">
              <a:solidFill>
                <a:schemeClr val="bg1"/>
              </a:solidFill>
            </a:endParaRPr>
          </a:p>
          <a:p>
            <a:pPr marL="800100" lvl="1" indent="-342900">
              <a:buFont typeface="Arial" pitchFamily="34" charset="0"/>
              <a:buChar char="•"/>
            </a:pPr>
            <a:endParaRPr lang="en-US" b="1" dirty="0">
              <a:solidFill>
                <a:schemeClr val="bg1"/>
              </a:solidFill>
            </a:endParaRPr>
          </a:p>
          <a:p>
            <a:pPr marL="342900" indent="-342900">
              <a:buFont typeface="Wingdings" pitchFamily="2" charset="2"/>
              <a:buChar char="v"/>
            </a:pPr>
            <a:r>
              <a:rPr lang="en-US" sz="2800" b="1" dirty="0" smtClean="0">
                <a:solidFill>
                  <a:srgbClr val="FFFF00"/>
                </a:solidFill>
              </a:rPr>
              <a:t>Warning:  Some mechanisms may involve motors which can move parts of a robot through a hard limit (Like running an elevator through a mechanical stop.)  Have a plan for testing your code without destroying your robot!</a:t>
            </a:r>
          </a:p>
        </p:txBody>
      </p:sp>
    </p:spTree>
    <p:extLst>
      <p:ext uri="{BB962C8B-B14F-4D97-AF65-F5344CB8AC3E}">
        <p14:creationId xmlns:p14="http://schemas.microsoft.com/office/powerpoint/2010/main" val="371062964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1981200" y="304800"/>
            <a:ext cx="5638800" cy="1015663"/>
          </a:xfrm>
          <a:prstGeom prst="rect">
            <a:avLst/>
          </a:prstGeom>
          <a:noFill/>
        </p:spPr>
        <p:txBody>
          <a:bodyPr wrap="square" rtlCol="0">
            <a:spAutoFit/>
          </a:bodyPr>
          <a:lstStyle/>
          <a:p>
            <a:r>
              <a:rPr lang="en-US" sz="6000" b="1" dirty="0" smtClean="0">
                <a:solidFill>
                  <a:srgbClr val="FFFF00"/>
                </a:solidFill>
                <a:effectLst>
                  <a:glow rad="228600">
                    <a:srgbClr val="FFFF00">
                      <a:alpha val="40000"/>
                    </a:srgbClr>
                  </a:glow>
                </a:effectLst>
              </a:rPr>
              <a:t>Congratulations!</a:t>
            </a:r>
            <a:endParaRPr lang="en-US" sz="6000" b="1" dirty="0">
              <a:solidFill>
                <a:srgbClr val="FFFF00"/>
              </a:solidFill>
              <a:effectLst>
                <a:glow rad="228600">
                  <a:srgbClr val="FFFF00">
                    <a:alpha val="40000"/>
                  </a:srgbClr>
                </a:glow>
              </a:effectLst>
            </a:endParaRPr>
          </a:p>
        </p:txBody>
      </p:sp>
      <p:sp>
        <p:nvSpPr>
          <p:cNvPr id="5" name="Rectangle 4"/>
          <p:cNvSpPr/>
          <p:nvPr/>
        </p:nvSpPr>
        <p:spPr>
          <a:xfrm>
            <a:off x="785109" y="4649450"/>
            <a:ext cx="7511993" cy="1446550"/>
          </a:xfrm>
          <a:prstGeom prst="rect">
            <a:avLst/>
          </a:prstGeom>
          <a:noFill/>
        </p:spPr>
        <p:txBody>
          <a:bodyPr wrap="none" lIns="91440" tIns="45720" rIns="91440" bIns="45720">
            <a:spAutoFit/>
          </a:bodyPr>
          <a:lstStyle/>
          <a:p>
            <a:pPr algn="ctr"/>
            <a:r>
              <a:rPr lang="en-US" sz="4400" dirty="0" smtClean="0">
                <a:ln w="18415" cmpd="sng">
                  <a:solidFill>
                    <a:srgbClr val="FFFFFF"/>
                  </a:solidFill>
                  <a:prstDash val="solid"/>
                </a:ln>
                <a:solidFill>
                  <a:srgbClr val="FFFFFF"/>
                </a:solidFill>
                <a:effectLst>
                  <a:glow rad="101600">
                    <a:srgbClr val="00B050">
                      <a:alpha val="60000"/>
                    </a:srgbClr>
                  </a:glow>
                  <a:outerShdw blurRad="38100" dist="38100" dir="2700000" algn="tl">
                    <a:srgbClr val="000000">
                      <a:alpha val="43137"/>
                    </a:srgbClr>
                  </a:outerShdw>
                </a:effectLst>
                <a:latin typeface="Baskerville Old Face" pitchFamily="18" charset="0"/>
              </a:rPr>
              <a:t>You’ve Completed</a:t>
            </a:r>
          </a:p>
          <a:p>
            <a:pPr algn="ctr"/>
            <a:r>
              <a:rPr lang="en-US" sz="4400" dirty="0" smtClean="0">
                <a:ln w="18415" cmpd="sng">
                  <a:solidFill>
                    <a:srgbClr val="FFFFFF"/>
                  </a:solidFill>
                  <a:prstDash val="solid"/>
                </a:ln>
                <a:solidFill>
                  <a:srgbClr val="FFFFFF"/>
                </a:solidFill>
                <a:effectLst>
                  <a:glow rad="101600">
                    <a:srgbClr val="00B050">
                      <a:alpha val="60000"/>
                    </a:srgbClr>
                  </a:glow>
                  <a:outerShdw blurRad="38100" dist="38100" dir="2700000" algn="tl">
                    <a:srgbClr val="000000">
                      <a:alpha val="43137"/>
                    </a:srgbClr>
                  </a:outerShdw>
                </a:effectLst>
                <a:latin typeface="Baskerville Old Face" pitchFamily="18" charset="0"/>
              </a:rPr>
              <a:t>The FRC Robot Project Tutorial</a:t>
            </a:r>
            <a:endParaRPr lang="en-US" sz="2400" dirty="0" smtClean="0">
              <a:ln w="18415" cmpd="sng">
                <a:solidFill>
                  <a:srgbClr val="FFFFFF"/>
                </a:solidFill>
                <a:prstDash val="solid"/>
              </a:ln>
              <a:solidFill>
                <a:srgbClr val="FFFFFF"/>
              </a:solidFill>
              <a:effectLst>
                <a:glow rad="101600">
                  <a:srgbClr val="00B050">
                    <a:alpha val="60000"/>
                  </a:srgbClr>
                </a:glow>
                <a:outerShdw blurRad="38100" dist="38100" dir="2700000" algn="tl">
                  <a:srgbClr val="000000">
                    <a:alpha val="43137"/>
                  </a:srgbClr>
                </a:outerShdw>
              </a:effectLst>
              <a:latin typeface="Baskerville Old Face" pitchFamily="18" charset="0"/>
            </a:endParaRP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18" r="53997"/>
          <a:stretch/>
        </p:blipFill>
        <p:spPr bwMode="auto">
          <a:xfrm>
            <a:off x="1143000" y="1828800"/>
            <a:ext cx="6858000" cy="211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384840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289679"/>
            <a:ext cx="6172200" cy="584775"/>
          </a:xfrm>
          <a:prstGeom prst="rect">
            <a:avLst/>
          </a:prstGeom>
          <a:noFill/>
        </p:spPr>
        <p:txBody>
          <a:bodyPr wrap="square" rtlCol="0">
            <a:spAutoFit/>
          </a:bodyPr>
          <a:lstStyle/>
          <a:p>
            <a:r>
              <a:rPr lang="en-US" sz="3200" b="1" dirty="0" smtClean="0"/>
              <a:t>FRC Robot Project Structure Recap</a:t>
            </a:r>
            <a:endParaRPr lang="en-US" sz="3200" b="1" dirty="0"/>
          </a:p>
        </p:txBody>
      </p:sp>
      <p:sp>
        <p:nvSpPr>
          <p:cNvPr id="3" name="TextBox 2"/>
          <p:cNvSpPr txBox="1"/>
          <p:nvPr/>
        </p:nvSpPr>
        <p:spPr>
          <a:xfrm>
            <a:off x="304800" y="1143000"/>
            <a:ext cx="8001000" cy="5232202"/>
          </a:xfrm>
          <a:prstGeom prst="rect">
            <a:avLst/>
          </a:prstGeom>
          <a:noFill/>
        </p:spPr>
        <p:txBody>
          <a:bodyPr wrap="square" rtlCol="0">
            <a:spAutoFit/>
          </a:bodyPr>
          <a:lstStyle/>
          <a:p>
            <a:pPr marL="914400" lvl="1" indent="-457200">
              <a:buFont typeface="+mj-lt"/>
              <a:buAutoNum type="arabicPeriod"/>
            </a:pPr>
            <a:r>
              <a:rPr lang="en-US" sz="2400" b="1" dirty="0" smtClean="0"/>
              <a:t>Robot Main  </a:t>
            </a:r>
            <a:r>
              <a:rPr lang="en-US" sz="2400" dirty="0" smtClean="0"/>
              <a:t>(Organizational Structure for the Code.  Do Not Modify!)</a:t>
            </a:r>
          </a:p>
          <a:p>
            <a:pPr marL="914400" lvl="1" indent="-457200">
              <a:buFont typeface="+mj-lt"/>
              <a:buAutoNum type="arabicPeriod"/>
            </a:pPr>
            <a:endParaRPr lang="en-US" sz="1200" dirty="0" smtClean="0"/>
          </a:p>
          <a:p>
            <a:pPr marL="914400" lvl="1" indent="-457200">
              <a:buFont typeface="+mj-lt"/>
              <a:buAutoNum type="arabicPeriod"/>
            </a:pPr>
            <a:r>
              <a:rPr lang="en-US" sz="2400" b="1" dirty="0" smtClean="0"/>
              <a:t>Begin</a:t>
            </a:r>
            <a:r>
              <a:rPr lang="en-US" sz="2400" dirty="0" smtClean="0"/>
              <a:t>  (Tell the program where everything is located on the robot and what you will refer to it as in the code)</a:t>
            </a:r>
          </a:p>
          <a:p>
            <a:pPr marL="914400" lvl="1" indent="-457200">
              <a:buFont typeface="+mj-lt"/>
              <a:buAutoNum type="arabicPeriod"/>
            </a:pPr>
            <a:endParaRPr lang="en-US" sz="1200" dirty="0" smtClean="0"/>
          </a:p>
          <a:p>
            <a:pPr marL="914400" lvl="1" indent="-457200">
              <a:buFont typeface="+mj-lt"/>
              <a:buAutoNum type="arabicPeriod"/>
            </a:pPr>
            <a:r>
              <a:rPr lang="en-US" sz="2400" b="1" dirty="0" smtClean="0"/>
              <a:t>Finish</a:t>
            </a:r>
            <a:r>
              <a:rPr lang="en-US" sz="2400" dirty="0" smtClean="0"/>
              <a:t>  (Close everything you opened in Begin)</a:t>
            </a:r>
            <a:endParaRPr lang="en-US" sz="1200" dirty="0" smtClean="0"/>
          </a:p>
          <a:p>
            <a:pPr marL="914400" lvl="1" indent="-457200">
              <a:buFont typeface="+mj-lt"/>
              <a:buAutoNum type="arabicPeriod"/>
            </a:pPr>
            <a:endParaRPr lang="en-US" sz="1200" dirty="0" smtClean="0"/>
          </a:p>
          <a:p>
            <a:pPr marL="914400" lvl="1" indent="-457200">
              <a:buFont typeface="+mj-lt"/>
              <a:buAutoNum type="arabicPeriod"/>
            </a:pPr>
            <a:r>
              <a:rPr lang="en-US" sz="2400" b="1" dirty="0" err="1" smtClean="0"/>
              <a:t>Teleop</a:t>
            </a:r>
            <a:r>
              <a:rPr lang="en-US" sz="2400" dirty="0" smtClean="0"/>
              <a:t>  (Read driver inputs)</a:t>
            </a:r>
          </a:p>
          <a:p>
            <a:pPr marL="914400" lvl="1" indent="-457200">
              <a:buFont typeface="+mj-lt"/>
              <a:buAutoNum type="arabicPeriod"/>
            </a:pPr>
            <a:endParaRPr lang="en-US" sz="1100" dirty="0" smtClean="0"/>
          </a:p>
          <a:p>
            <a:pPr marL="914400" lvl="1" indent="-457200">
              <a:buFont typeface="+mj-lt"/>
              <a:buAutoNum type="arabicPeriod"/>
            </a:pPr>
            <a:r>
              <a:rPr lang="en-US" sz="2400" b="1" dirty="0"/>
              <a:t>Robot Global Data  </a:t>
            </a:r>
            <a:r>
              <a:rPr lang="en-US" sz="2400" dirty="0"/>
              <a:t>(</a:t>
            </a:r>
            <a:r>
              <a:rPr lang="en-US" sz="2400" dirty="0" smtClean="0"/>
              <a:t>Store </a:t>
            </a:r>
            <a:r>
              <a:rPr lang="en-US" sz="2400" dirty="0"/>
              <a:t>variables that can be written to and read from any vi in the project)</a:t>
            </a:r>
          </a:p>
          <a:p>
            <a:pPr marL="914400" lvl="1" indent="-457200">
              <a:buFont typeface="+mj-lt"/>
              <a:buAutoNum type="arabicPeriod"/>
            </a:pPr>
            <a:endParaRPr lang="en-US" sz="1100" dirty="0" smtClean="0"/>
          </a:p>
          <a:p>
            <a:pPr marL="914400" lvl="1" indent="-457200">
              <a:buFont typeface="+mj-lt"/>
              <a:buAutoNum type="arabicPeriod"/>
            </a:pPr>
            <a:r>
              <a:rPr lang="en-US" sz="2400" b="1" dirty="0"/>
              <a:t>Periodic Tasks  </a:t>
            </a:r>
            <a:r>
              <a:rPr lang="en-US" sz="2400" dirty="0" smtClean="0"/>
              <a:t>(Robot Functions!)</a:t>
            </a:r>
          </a:p>
          <a:p>
            <a:pPr marL="914400" lvl="1" indent="-457200">
              <a:buFont typeface="+mj-lt"/>
              <a:buAutoNum type="arabicPeriod"/>
            </a:pPr>
            <a:endParaRPr lang="en-US" sz="1200" dirty="0" smtClean="0"/>
          </a:p>
          <a:p>
            <a:pPr marL="914400" lvl="1" indent="-457200">
              <a:buFont typeface="+mj-lt"/>
              <a:buAutoNum type="arabicPeriod"/>
            </a:pPr>
            <a:r>
              <a:rPr lang="en-US" sz="2400" b="1" dirty="0" smtClean="0"/>
              <a:t>Autonomous Independent </a:t>
            </a:r>
            <a:r>
              <a:rPr lang="en-US" sz="2400" dirty="0" smtClean="0"/>
              <a:t>(10 or 15 seconds of scripted robot actions)</a:t>
            </a:r>
          </a:p>
        </p:txBody>
      </p:sp>
    </p:spTree>
    <p:extLst>
      <p:ext uri="{BB962C8B-B14F-4D97-AF65-F5344CB8AC3E}">
        <p14:creationId xmlns:p14="http://schemas.microsoft.com/office/powerpoint/2010/main" val="20887897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05000" y="304800"/>
            <a:ext cx="5334000" cy="584775"/>
          </a:xfrm>
          <a:prstGeom prst="rect">
            <a:avLst/>
          </a:prstGeom>
          <a:noFill/>
        </p:spPr>
        <p:txBody>
          <a:bodyPr wrap="square" rtlCol="0">
            <a:spAutoFit/>
          </a:bodyPr>
          <a:lstStyle/>
          <a:p>
            <a:r>
              <a:rPr lang="en-US" sz="3200" b="1" dirty="0" smtClean="0"/>
              <a:t>Create New Setup Window</a:t>
            </a:r>
            <a:endParaRPr lang="en-US" sz="3200" b="1" dirty="0"/>
          </a:p>
        </p:txBody>
      </p:sp>
      <p:sp>
        <p:nvSpPr>
          <p:cNvPr id="7" name="TextBox 6"/>
          <p:cNvSpPr txBox="1"/>
          <p:nvPr/>
        </p:nvSpPr>
        <p:spPr>
          <a:xfrm>
            <a:off x="152399" y="1045488"/>
            <a:ext cx="2645617" cy="5355312"/>
          </a:xfrm>
          <a:prstGeom prst="rect">
            <a:avLst/>
          </a:prstGeom>
          <a:noFill/>
        </p:spPr>
        <p:txBody>
          <a:bodyPr wrap="square" rtlCol="0">
            <a:spAutoFit/>
          </a:bodyPr>
          <a:lstStyle/>
          <a:p>
            <a:pPr marL="285750" indent="-285750">
              <a:buFont typeface="Wingdings" pitchFamily="2" charset="2"/>
              <a:buChar char="v"/>
            </a:pPr>
            <a:r>
              <a:rPr lang="en-US" sz="2000" dirty="0" smtClean="0"/>
              <a:t>Give the project a name and a folder location that you can find again later.</a:t>
            </a:r>
          </a:p>
          <a:p>
            <a:pPr marL="285750" indent="-285750">
              <a:buFont typeface="Wingdings" pitchFamily="2" charset="2"/>
              <a:buChar char="v"/>
            </a:pPr>
            <a:endParaRPr lang="en-US" sz="1100" dirty="0" smtClean="0"/>
          </a:p>
          <a:p>
            <a:pPr marL="285750" indent="-285750">
              <a:buFont typeface="Wingdings" pitchFamily="2" charset="2"/>
              <a:buChar char="v"/>
            </a:pPr>
            <a:r>
              <a:rPr lang="en-US" sz="2000" dirty="0" smtClean="0"/>
              <a:t>Under Team Number replace </a:t>
            </a:r>
            <a:r>
              <a:rPr lang="en-US" sz="2000" dirty="0" err="1" smtClean="0"/>
              <a:t>xxyy</a:t>
            </a:r>
            <a:r>
              <a:rPr lang="en-US" sz="2000" dirty="0" smtClean="0"/>
              <a:t> with your team number.  For example Titanium members would use 1986.   </a:t>
            </a:r>
          </a:p>
          <a:p>
            <a:pPr marL="285750" indent="-285750">
              <a:buFont typeface="Wingdings" pitchFamily="2" charset="2"/>
              <a:buChar char="v"/>
            </a:pPr>
            <a:endParaRPr lang="en-US" sz="1100" dirty="0"/>
          </a:p>
          <a:p>
            <a:pPr marL="285750" indent="-285750">
              <a:buFont typeface="Wingdings" pitchFamily="2" charset="2"/>
              <a:buChar char="v"/>
            </a:pPr>
            <a:r>
              <a:rPr lang="en-US" sz="2000" dirty="0" smtClean="0"/>
              <a:t>Select “Arcade Drive Robot - </a:t>
            </a:r>
            <a:r>
              <a:rPr lang="en-US" sz="2000" dirty="0" err="1" smtClean="0"/>
              <a:t>roboRIO</a:t>
            </a:r>
            <a:r>
              <a:rPr lang="en-US" sz="2000" dirty="0" smtClean="0"/>
              <a:t>” and hit the Finish button.</a:t>
            </a:r>
          </a:p>
          <a:p>
            <a:pPr marL="285750" indent="-285750">
              <a:buFont typeface="Wingdings" pitchFamily="2" charset="2"/>
              <a:buChar char="v"/>
            </a:pPr>
            <a:endParaRPr lang="en-US" sz="2000" dirty="0"/>
          </a:p>
          <a:p>
            <a:pPr marL="285750" indent="-285750">
              <a:buFont typeface="Wingdings" pitchFamily="2" charset="2"/>
              <a:buChar char="v"/>
            </a:pPr>
            <a:endParaRPr lang="en-US" sz="2000" dirty="0"/>
          </a:p>
        </p:txBody>
      </p:sp>
      <p:sp>
        <p:nvSpPr>
          <p:cNvPr id="2" name="TextBox 1"/>
          <p:cNvSpPr txBox="1"/>
          <p:nvPr/>
        </p:nvSpPr>
        <p:spPr>
          <a:xfrm>
            <a:off x="152400" y="5791200"/>
            <a:ext cx="8763000" cy="707886"/>
          </a:xfrm>
          <a:prstGeom prst="rect">
            <a:avLst/>
          </a:prstGeom>
          <a:noFill/>
        </p:spPr>
        <p:txBody>
          <a:bodyPr wrap="square" rtlCol="0">
            <a:spAutoFit/>
          </a:bodyPr>
          <a:lstStyle/>
          <a:p>
            <a:pPr marL="342900" indent="-342900">
              <a:buFont typeface="Wingdings" pitchFamily="2" charset="2"/>
              <a:buChar char="v"/>
            </a:pPr>
            <a:r>
              <a:rPr lang="en-US" sz="2000" dirty="0" smtClean="0"/>
              <a:t>Give the project some time to configure and then the Project Explorer window should open automatically.</a:t>
            </a:r>
            <a:endParaRPr lang="en-US" sz="20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0403" y="1130490"/>
            <a:ext cx="6154998" cy="4508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08659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0" y="304800"/>
            <a:ext cx="2971800" cy="584775"/>
          </a:xfrm>
          <a:prstGeom prst="rect">
            <a:avLst/>
          </a:prstGeom>
          <a:noFill/>
        </p:spPr>
        <p:txBody>
          <a:bodyPr wrap="square" rtlCol="0">
            <a:spAutoFit/>
          </a:bodyPr>
          <a:lstStyle/>
          <a:p>
            <a:r>
              <a:rPr lang="en-US" sz="3200" b="1" dirty="0" smtClean="0"/>
              <a:t>Project Explorer</a:t>
            </a:r>
            <a:endParaRPr lang="en-US" sz="3200" b="1" dirty="0"/>
          </a:p>
        </p:txBody>
      </p:sp>
      <p:sp>
        <p:nvSpPr>
          <p:cNvPr id="7" name="TextBox 6"/>
          <p:cNvSpPr txBox="1"/>
          <p:nvPr/>
        </p:nvSpPr>
        <p:spPr>
          <a:xfrm>
            <a:off x="152399" y="1094125"/>
            <a:ext cx="4572001" cy="4708981"/>
          </a:xfrm>
          <a:prstGeom prst="rect">
            <a:avLst/>
          </a:prstGeom>
          <a:noFill/>
        </p:spPr>
        <p:txBody>
          <a:bodyPr wrap="square" rtlCol="0">
            <a:spAutoFit/>
          </a:bodyPr>
          <a:lstStyle/>
          <a:p>
            <a:pPr marL="285750" indent="-285750">
              <a:buFont typeface="Wingdings" pitchFamily="2" charset="2"/>
              <a:buChar char="v"/>
            </a:pPr>
            <a:r>
              <a:rPr lang="en-US" sz="2000" dirty="0" smtClean="0"/>
              <a:t>The Project Explorer Window shows what files are part of the code project we are creating</a:t>
            </a:r>
          </a:p>
          <a:p>
            <a:pPr marL="285750" indent="-285750">
              <a:buFont typeface="Wingdings" pitchFamily="2" charset="2"/>
              <a:buChar char="v"/>
            </a:pPr>
            <a:endParaRPr lang="en-US" sz="2000" dirty="0" smtClean="0"/>
          </a:p>
          <a:p>
            <a:pPr marL="800100" lvl="1" indent="-342900">
              <a:buFont typeface="Arial" pitchFamily="34" charset="0"/>
              <a:buChar char="•"/>
            </a:pPr>
            <a:r>
              <a:rPr lang="en-US" sz="2000" b="1" dirty="0" smtClean="0"/>
              <a:t>Robot Main</a:t>
            </a:r>
            <a:r>
              <a:rPr lang="en-US" sz="2000" dirty="0" smtClean="0"/>
              <a:t> contains the top level architecture.</a:t>
            </a:r>
          </a:p>
          <a:p>
            <a:pPr marL="800100" lvl="1" indent="-342900">
              <a:buFont typeface="Arial" pitchFamily="34" charset="0"/>
              <a:buChar char="•"/>
            </a:pPr>
            <a:endParaRPr lang="en-US" sz="2000" dirty="0" smtClean="0"/>
          </a:p>
          <a:p>
            <a:pPr marL="800100" lvl="1" indent="-342900">
              <a:buFont typeface="Arial" pitchFamily="34" charset="0"/>
              <a:buChar char="•"/>
            </a:pPr>
            <a:r>
              <a:rPr lang="en-US" sz="2000" dirty="0" smtClean="0"/>
              <a:t>Under “Team Code” there are several supporting files, many of which we will be modifying as we program our robot.</a:t>
            </a:r>
          </a:p>
          <a:p>
            <a:pPr marL="285750" indent="-285750">
              <a:buFont typeface="Wingdings" pitchFamily="2" charset="2"/>
              <a:buChar char="v"/>
            </a:pPr>
            <a:endParaRPr lang="en-US" sz="2000" dirty="0" smtClean="0"/>
          </a:p>
          <a:p>
            <a:pPr marL="285750" indent="-285750">
              <a:buFont typeface="Wingdings" pitchFamily="2" charset="2"/>
              <a:buChar char="v"/>
            </a:pPr>
            <a:r>
              <a:rPr lang="en-US" sz="2000" dirty="0" smtClean="0"/>
              <a:t>Double click on Robot Main to open it.</a:t>
            </a:r>
          </a:p>
          <a:p>
            <a:pPr marL="285750" indent="-285750">
              <a:buFont typeface="Wingdings" pitchFamily="2" charset="2"/>
              <a:buChar char="v"/>
            </a:pPr>
            <a:endParaRPr lang="en-US" sz="2000" dirty="0"/>
          </a:p>
          <a:p>
            <a:pPr marL="285750" indent="-285750">
              <a:buFont typeface="Wingdings" pitchFamily="2" charset="2"/>
              <a:buChar char="v"/>
            </a:pPr>
            <a:endParaRPr lang="en-US" sz="2000"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8949" y="1105498"/>
            <a:ext cx="4335589" cy="5172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a:off x="4533900" y="4943566"/>
            <a:ext cx="876300" cy="34761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8551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38399" y="304800"/>
            <a:ext cx="4466936" cy="584775"/>
          </a:xfrm>
          <a:prstGeom prst="rect">
            <a:avLst/>
          </a:prstGeom>
          <a:noFill/>
        </p:spPr>
        <p:txBody>
          <a:bodyPr wrap="square" rtlCol="0">
            <a:spAutoFit/>
          </a:bodyPr>
          <a:lstStyle/>
          <a:p>
            <a:r>
              <a:rPr lang="en-US" sz="3200" b="1" dirty="0" smtClean="0"/>
              <a:t>Robot Main Front Panel</a:t>
            </a:r>
            <a:endParaRPr lang="en-US" sz="3200" b="1" dirty="0"/>
          </a:p>
        </p:txBody>
      </p:sp>
      <p:sp>
        <p:nvSpPr>
          <p:cNvPr id="7" name="TextBox 6"/>
          <p:cNvSpPr txBox="1"/>
          <p:nvPr/>
        </p:nvSpPr>
        <p:spPr>
          <a:xfrm>
            <a:off x="152399" y="1359374"/>
            <a:ext cx="4648201" cy="4401205"/>
          </a:xfrm>
          <a:prstGeom prst="rect">
            <a:avLst/>
          </a:prstGeom>
          <a:noFill/>
        </p:spPr>
        <p:txBody>
          <a:bodyPr wrap="square" rtlCol="0">
            <a:spAutoFit/>
          </a:bodyPr>
          <a:lstStyle/>
          <a:p>
            <a:pPr marL="285750" indent="-285750">
              <a:buFont typeface="Wingdings" pitchFamily="2" charset="2"/>
              <a:buChar char="v"/>
            </a:pPr>
            <a:r>
              <a:rPr lang="en-US" sz="2000" dirty="0" smtClean="0"/>
              <a:t>This is where we will </a:t>
            </a:r>
            <a:r>
              <a:rPr lang="en-US" sz="2000" b="1" dirty="0" smtClean="0"/>
              <a:t>RUN</a:t>
            </a:r>
            <a:r>
              <a:rPr lang="en-US" sz="2000" dirty="0" smtClean="0"/>
              <a:t> and </a:t>
            </a:r>
            <a:r>
              <a:rPr lang="en-US" sz="2000" b="1" dirty="0" smtClean="0"/>
              <a:t>STOP</a:t>
            </a:r>
            <a:r>
              <a:rPr lang="en-US" sz="2000" dirty="0" smtClean="0"/>
              <a:t> our program when testing in debug mode.</a:t>
            </a:r>
          </a:p>
          <a:p>
            <a:endParaRPr lang="en-US" sz="2000" dirty="0" smtClean="0"/>
          </a:p>
          <a:p>
            <a:pPr marL="285750" indent="-285750">
              <a:buFont typeface="Wingdings" pitchFamily="2" charset="2"/>
              <a:buChar char="v"/>
            </a:pPr>
            <a:r>
              <a:rPr lang="en-US" sz="2000" dirty="0" smtClean="0"/>
              <a:t>Notice the big “Finish” button.  We once accidently saved the program with the button pressed as default.  The program instantly finished every time we tried to run it until we sorted out that issue.</a:t>
            </a:r>
          </a:p>
          <a:p>
            <a:pPr marL="285750" indent="-285750">
              <a:buFont typeface="Wingdings" pitchFamily="2" charset="2"/>
              <a:buChar char="v"/>
            </a:pPr>
            <a:endParaRPr lang="en-US" sz="2000" dirty="0"/>
          </a:p>
          <a:p>
            <a:pPr marL="285750" indent="-285750">
              <a:buFont typeface="Wingdings" pitchFamily="2" charset="2"/>
              <a:buChar char="v"/>
            </a:pPr>
            <a:r>
              <a:rPr lang="en-US" sz="2000" dirty="0" smtClean="0"/>
              <a:t>We will not be working with the “Vision” information in this tutorial.</a:t>
            </a:r>
          </a:p>
          <a:p>
            <a:pPr marL="285750" indent="-285750">
              <a:buFont typeface="Wingdings" pitchFamily="2" charset="2"/>
              <a:buChar char="v"/>
            </a:pPr>
            <a:endParaRPr lang="en-US" sz="2000" dirty="0" smtClean="0"/>
          </a:p>
          <a:p>
            <a:pPr marL="285750" indent="-285750">
              <a:buFont typeface="Wingdings" pitchFamily="2" charset="2"/>
              <a:buChar char="v"/>
            </a:pPr>
            <a:r>
              <a:rPr lang="en-US" sz="2000" dirty="0" smtClean="0"/>
              <a:t>Hit control-E to go to the Block Diagram for Robot Main</a:t>
            </a:r>
            <a:endParaRPr lang="en-US" sz="20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6047" y="1276350"/>
            <a:ext cx="3838575" cy="504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reeform 1"/>
          <p:cNvSpPr/>
          <p:nvPr/>
        </p:nvSpPr>
        <p:spPr>
          <a:xfrm>
            <a:off x="3075296" y="1705969"/>
            <a:ext cx="2456819" cy="353704"/>
          </a:xfrm>
          <a:custGeom>
            <a:avLst/>
            <a:gdLst>
              <a:gd name="connsiteX0" fmla="*/ 41166 w 2456819"/>
              <a:gd name="connsiteY0" fmla="*/ 0 h 540737"/>
              <a:gd name="connsiteX1" fmla="*/ 327768 w 2456819"/>
              <a:gd name="connsiteY1" fmla="*/ 532263 h 540737"/>
              <a:gd name="connsiteX2" fmla="*/ 2456819 w 2456819"/>
              <a:gd name="connsiteY2" fmla="*/ 341194 h 540737"/>
              <a:gd name="connsiteX3" fmla="*/ 2456819 w 2456819"/>
              <a:gd name="connsiteY3" fmla="*/ 341194 h 540737"/>
            </a:gdLst>
            <a:ahLst/>
            <a:cxnLst>
              <a:cxn ang="0">
                <a:pos x="connsiteX0" y="connsiteY0"/>
              </a:cxn>
              <a:cxn ang="0">
                <a:pos x="connsiteX1" y="connsiteY1"/>
              </a:cxn>
              <a:cxn ang="0">
                <a:pos x="connsiteX2" y="connsiteY2"/>
              </a:cxn>
              <a:cxn ang="0">
                <a:pos x="connsiteX3" y="connsiteY3"/>
              </a:cxn>
            </a:cxnLst>
            <a:rect l="l" t="t" r="r" b="b"/>
            <a:pathLst>
              <a:path w="2456819" h="540737">
                <a:moveTo>
                  <a:pt x="41166" y="0"/>
                </a:moveTo>
                <a:cubicBezTo>
                  <a:pt x="-16838" y="237698"/>
                  <a:pt x="-74841" y="475397"/>
                  <a:pt x="327768" y="532263"/>
                </a:cubicBezTo>
                <a:cubicBezTo>
                  <a:pt x="730377" y="589129"/>
                  <a:pt x="2456819" y="341194"/>
                  <a:pt x="2456819" y="341194"/>
                </a:cubicBezTo>
                <a:lnTo>
                  <a:pt x="2456819" y="341194"/>
                </a:lnTo>
              </a:path>
            </a:pathLst>
          </a:custGeom>
          <a:ln w="28575">
            <a:solidFill>
              <a:srgbClr val="0D03DB"/>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4"/>
          <p:cNvSpPr/>
          <p:nvPr/>
        </p:nvSpPr>
        <p:spPr>
          <a:xfrm>
            <a:off x="4049543" y="914400"/>
            <a:ext cx="2351257" cy="4230551"/>
          </a:xfrm>
          <a:custGeom>
            <a:avLst/>
            <a:gdLst>
              <a:gd name="connsiteX0" fmla="*/ 0 w 2351257"/>
              <a:gd name="connsiteY0" fmla="*/ 449257 h 3997675"/>
              <a:gd name="connsiteX1" fmla="*/ 2019869 w 2351257"/>
              <a:gd name="connsiteY1" fmla="*/ 312780 h 3997675"/>
              <a:gd name="connsiteX2" fmla="*/ 2347415 w 2351257"/>
              <a:gd name="connsiteY2" fmla="*/ 3997675 h 3997675"/>
              <a:gd name="connsiteX3" fmla="*/ 2347415 w 2351257"/>
              <a:gd name="connsiteY3" fmla="*/ 3997675 h 3997675"/>
            </a:gdLst>
            <a:ahLst/>
            <a:cxnLst>
              <a:cxn ang="0">
                <a:pos x="connsiteX0" y="connsiteY0"/>
              </a:cxn>
              <a:cxn ang="0">
                <a:pos x="connsiteX1" y="connsiteY1"/>
              </a:cxn>
              <a:cxn ang="0">
                <a:pos x="connsiteX2" y="connsiteY2"/>
              </a:cxn>
              <a:cxn ang="0">
                <a:pos x="connsiteX3" y="connsiteY3"/>
              </a:cxn>
            </a:cxnLst>
            <a:rect l="l" t="t" r="r" b="b"/>
            <a:pathLst>
              <a:path w="2351257" h="3997675">
                <a:moveTo>
                  <a:pt x="0" y="449257"/>
                </a:moveTo>
                <a:cubicBezTo>
                  <a:pt x="814316" y="85317"/>
                  <a:pt x="1628633" y="-278623"/>
                  <a:pt x="2019869" y="312780"/>
                </a:cubicBezTo>
                <a:cubicBezTo>
                  <a:pt x="2411105" y="904183"/>
                  <a:pt x="2347415" y="3997675"/>
                  <a:pt x="2347415" y="3997675"/>
                </a:cubicBezTo>
                <a:lnTo>
                  <a:pt x="2347415" y="3997675"/>
                </a:lnTo>
              </a:path>
            </a:pathLst>
          </a:cu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4040803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06" t="12621" r="4094" b="4155"/>
          <a:stretch/>
        </p:blipFill>
        <p:spPr bwMode="auto">
          <a:xfrm>
            <a:off x="2958151" y="886669"/>
            <a:ext cx="6100550" cy="5866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286000" y="304800"/>
            <a:ext cx="5257800" cy="584775"/>
          </a:xfrm>
          <a:prstGeom prst="rect">
            <a:avLst/>
          </a:prstGeom>
          <a:noFill/>
        </p:spPr>
        <p:txBody>
          <a:bodyPr wrap="square" rtlCol="0">
            <a:spAutoFit/>
          </a:bodyPr>
          <a:lstStyle/>
          <a:p>
            <a:r>
              <a:rPr lang="en-US" sz="3200" b="1" dirty="0" smtClean="0"/>
              <a:t>Robot Main Block Diagram</a:t>
            </a:r>
            <a:endParaRPr lang="en-US" sz="3200" b="1" dirty="0"/>
          </a:p>
        </p:txBody>
      </p:sp>
      <p:sp>
        <p:nvSpPr>
          <p:cNvPr id="14" name="TextBox 13"/>
          <p:cNvSpPr txBox="1"/>
          <p:nvPr/>
        </p:nvSpPr>
        <p:spPr>
          <a:xfrm>
            <a:off x="152400" y="994112"/>
            <a:ext cx="2747038" cy="5663089"/>
          </a:xfrm>
          <a:prstGeom prst="rect">
            <a:avLst/>
          </a:prstGeom>
          <a:noFill/>
        </p:spPr>
        <p:txBody>
          <a:bodyPr wrap="square" rtlCol="0">
            <a:spAutoFit/>
          </a:bodyPr>
          <a:lstStyle/>
          <a:p>
            <a:pPr marL="285750" indent="-285750">
              <a:buFont typeface="Wingdings" pitchFamily="2" charset="2"/>
              <a:buChar char="v"/>
            </a:pPr>
            <a:r>
              <a:rPr lang="en-US" sz="2000" dirty="0" smtClean="0"/>
              <a:t>In general there is </a:t>
            </a:r>
            <a:r>
              <a:rPr lang="en-US" sz="2000" b="1" dirty="0" smtClean="0"/>
              <a:t>no need to modify</a:t>
            </a:r>
            <a:r>
              <a:rPr lang="en-US" sz="2000" dirty="0" smtClean="0"/>
              <a:t> robot main.</a:t>
            </a:r>
          </a:p>
          <a:p>
            <a:pPr marL="285750" indent="-285750">
              <a:buFont typeface="Wingdings" pitchFamily="2" charset="2"/>
              <a:buChar char="v"/>
            </a:pPr>
            <a:endParaRPr lang="en-US" sz="1100" dirty="0"/>
          </a:p>
          <a:p>
            <a:pPr marL="285750" indent="-285750">
              <a:buFont typeface="Wingdings" pitchFamily="2" charset="2"/>
              <a:buChar char="v"/>
            </a:pPr>
            <a:r>
              <a:rPr lang="en-US" sz="2000" dirty="0" smtClean="0"/>
              <a:t>This is the architecture that allows the Field Management System to control the robot, and schedule when each part of the project should run.</a:t>
            </a:r>
          </a:p>
          <a:p>
            <a:pPr marL="285750" indent="-285750">
              <a:buFont typeface="Wingdings" pitchFamily="2" charset="2"/>
              <a:buChar char="v"/>
            </a:pPr>
            <a:endParaRPr lang="en-US" sz="1100" dirty="0"/>
          </a:p>
          <a:p>
            <a:pPr marL="285750" indent="-285750">
              <a:buFont typeface="Wingdings" pitchFamily="2" charset="2"/>
              <a:buChar char="v"/>
            </a:pPr>
            <a:r>
              <a:rPr lang="en-US" sz="2000" dirty="0" smtClean="0"/>
              <a:t>Double click on the icon for the “Begin” VI.  This is the first part of the project that we want to modify.</a:t>
            </a:r>
            <a:endParaRPr lang="en-US" sz="2000" dirty="0"/>
          </a:p>
        </p:txBody>
      </p:sp>
      <p:cxnSp>
        <p:nvCxnSpPr>
          <p:cNvPr id="20" name="Straight Arrow Connector 19"/>
          <p:cNvCxnSpPr/>
          <p:nvPr/>
        </p:nvCxnSpPr>
        <p:spPr>
          <a:xfrm flipV="1">
            <a:off x="2590800" y="4267200"/>
            <a:ext cx="990600" cy="952500"/>
          </a:xfrm>
          <a:prstGeom prst="straightConnector1">
            <a:avLst/>
          </a:prstGeom>
          <a:ln w="38100">
            <a:solidFill>
              <a:srgbClr val="0D03DB"/>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12753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43199" y="304800"/>
            <a:ext cx="3200401" cy="584775"/>
          </a:xfrm>
          <a:prstGeom prst="rect">
            <a:avLst/>
          </a:prstGeom>
          <a:noFill/>
        </p:spPr>
        <p:txBody>
          <a:bodyPr wrap="square" rtlCol="0">
            <a:spAutoFit/>
          </a:bodyPr>
          <a:lstStyle/>
          <a:p>
            <a:r>
              <a:rPr lang="en-US" sz="3200" b="1" dirty="0" smtClean="0"/>
              <a:t>Begin Front Panel</a:t>
            </a:r>
            <a:endParaRPr lang="en-US" sz="3200" b="1" dirty="0"/>
          </a:p>
        </p:txBody>
      </p:sp>
      <p:sp>
        <p:nvSpPr>
          <p:cNvPr id="7" name="TextBox 6"/>
          <p:cNvSpPr txBox="1"/>
          <p:nvPr/>
        </p:nvSpPr>
        <p:spPr>
          <a:xfrm>
            <a:off x="152399" y="1219200"/>
            <a:ext cx="4000501" cy="5493812"/>
          </a:xfrm>
          <a:prstGeom prst="rect">
            <a:avLst/>
          </a:prstGeom>
          <a:noFill/>
        </p:spPr>
        <p:txBody>
          <a:bodyPr wrap="square" rtlCol="0">
            <a:spAutoFit/>
          </a:bodyPr>
          <a:lstStyle/>
          <a:p>
            <a:pPr marL="285750" indent="-285750">
              <a:buFont typeface="Wingdings" pitchFamily="2" charset="2"/>
              <a:buChar char="v"/>
            </a:pPr>
            <a:r>
              <a:rPr lang="en-US" sz="2000" dirty="0" smtClean="0"/>
              <a:t>In Robot Main “Begin” was located outside of any looping structure.</a:t>
            </a:r>
          </a:p>
          <a:p>
            <a:pPr marL="285750" indent="-285750">
              <a:buFont typeface="Wingdings" pitchFamily="2" charset="2"/>
              <a:buChar char="v"/>
            </a:pPr>
            <a:endParaRPr lang="en-US" sz="1100" dirty="0"/>
          </a:p>
          <a:p>
            <a:pPr marL="800100" lvl="1" indent="-342900">
              <a:buFont typeface="Arial" pitchFamily="34" charset="0"/>
              <a:buChar char="•"/>
            </a:pPr>
            <a:r>
              <a:rPr lang="en-US" sz="2000" dirty="0" smtClean="0"/>
              <a:t>Begin is only called once when the project is run.</a:t>
            </a:r>
          </a:p>
          <a:p>
            <a:pPr marL="285750" indent="-285750">
              <a:buFont typeface="Wingdings" pitchFamily="2" charset="2"/>
              <a:buChar char="v"/>
            </a:pPr>
            <a:endParaRPr lang="en-US" sz="2000" dirty="0"/>
          </a:p>
          <a:p>
            <a:pPr marL="285750" indent="-285750">
              <a:buFont typeface="Wingdings" pitchFamily="2" charset="2"/>
              <a:buChar char="v"/>
            </a:pPr>
            <a:r>
              <a:rPr lang="en-US" sz="2000" dirty="0" smtClean="0"/>
              <a:t>This is the VI where we will tell the program how our robot is wired.  </a:t>
            </a:r>
          </a:p>
          <a:p>
            <a:pPr marL="285750" indent="-285750">
              <a:buFont typeface="Wingdings" pitchFamily="2" charset="2"/>
              <a:buChar char="v"/>
            </a:pPr>
            <a:endParaRPr lang="en-US" sz="1100" dirty="0"/>
          </a:p>
          <a:p>
            <a:pPr marL="914400" lvl="1" indent="-457200">
              <a:buFont typeface="Arial" pitchFamily="34" charset="0"/>
              <a:buChar char="•"/>
            </a:pPr>
            <a:r>
              <a:rPr lang="en-US" sz="2000" dirty="0" smtClean="0"/>
              <a:t>Every actuator (motor etc.) and sensor will be opened and given a reference here.</a:t>
            </a:r>
          </a:p>
          <a:p>
            <a:endParaRPr lang="en-US" sz="2000" dirty="0" smtClean="0"/>
          </a:p>
          <a:p>
            <a:pPr marL="285750" indent="-285750">
              <a:buFont typeface="Wingdings" pitchFamily="2" charset="2"/>
              <a:buChar char="v"/>
            </a:pPr>
            <a:r>
              <a:rPr lang="en-US" sz="2000" dirty="0" smtClean="0"/>
              <a:t>There is nothing to change on the Front Panel.  Hit control-E to open the Block Diagram.</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0541" y="1428464"/>
            <a:ext cx="499110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83273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54656</TotalTime>
  <Words>4133</Words>
  <Application>Microsoft Office PowerPoint</Application>
  <PresentationFormat>On-screen Show (4:3)</PresentationFormat>
  <Paragraphs>388</Paragraphs>
  <Slides>49</Slides>
  <Notes>0</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Bailey Aaron M</dc:creator>
  <cp:lastModifiedBy>Bailey, Aaron M</cp:lastModifiedBy>
  <cp:revision>493</cp:revision>
  <cp:lastPrinted>2015-11-13T20:41:45Z</cp:lastPrinted>
  <dcterms:created xsi:type="dcterms:W3CDTF">2013-10-01T01:09:21Z</dcterms:created>
  <dcterms:modified xsi:type="dcterms:W3CDTF">2015-11-13T22:00:04Z</dcterms:modified>
</cp:coreProperties>
</file>