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8" r:id="rId4"/>
    <p:sldId id="258" r:id="rId5"/>
    <p:sldId id="262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</p:sldIdLst>
  <p:sldSz cx="13004800" cy="9753600"/>
  <p:notesSz cx="6858000" cy="9144000"/>
  <p:defaultTextStyle>
    <a:lvl1pPr algn="ctr" defTabSz="584200">
      <a:defRPr sz="4200">
        <a:solidFill>
          <a:srgbClr val="BC00FF"/>
        </a:solidFill>
        <a:effectLst>
          <a:outerShdw blurRad="50800" dist="38100" dir="5400000" rotWithShape="0">
            <a:srgbClr val="000000"/>
          </a:outerShdw>
        </a:effectLst>
        <a:latin typeface="Helvetica Neue Light"/>
        <a:ea typeface="Helvetica Neue Light"/>
        <a:cs typeface="Helvetica Neue Light"/>
        <a:sym typeface="Helvetica Neue Light"/>
      </a:defRPr>
    </a:lvl1pPr>
    <a:lvl2pPr algn="ctr" defTabSz="584200">
      <a:defRPr sz="4200">
        <a:solidFill>
          <a:srgbClr val="BC00FF"/>
        </a:solidFill>
        <a:effectLst>
          <a:outerShdw blurRad="50800" dist="38100" dir="5400000" rotWithShape="0">
            <a:srgbClr val="000000"/>
          </a:outerShdw>
        </a:effectLst>
        <a:latin typeface="Helvetica Neue Light"/>
        <a:ea typeface="Helvetica Neue Light"/>
        <a:cs typeface="Helvetica Neue Light"/>
        <a:sym typeface="Helvetica Neue Light"/>
      </a:defRPr>
    </a:lvl2pPr>
    <a:lvl3pPr algn="ctr" defTabSz="584200">
      <a:defRPr sz="4200">
        <a:solidFill>
          <a:srgbClr val="BC00FF"/>
        </a:solidFill>
        <a:effectLst>
          <a:outerShdw blurRad="50800" dist="38100" dir="5400000" rotWithShape="0">
            <a:srgbClr val="000000"/>
          </a:outerShdw>
        </a:effectLst>
        <a:latin typeface="Helvetica Neue Light"/>
        <a:ea typeface="Helvetica Neue Light"/>
        <a:cs typeface="Helvetica Neue Light"/>
        <a:sym typeface="Helvetica Neue Light"/>
      </a:defRPr>
    </a:lvl3pPr>
    <a:lvl4pPr algn="ctr" defTabSz="584200">
      <a:defRPr sz="4200">
        <a:solidFill>
          <a:srgbClr val="BC00FF"/>
        </a:solidFill>
        <a:effectLst>
          <a:outerShdw blurRad="50800" dist="38100" dir="5400000" rotWithShape="0">
            <a:srgbClr val="000000"/>
          </a:outerShdw>
        </a:effectLst>
        <a:latin typeface="Helvetica Neue Light"/>
        <a:ea typeface="Helvetica Neue Light"/>
        <a:cs typeface="Helvetica Neue Light"/>
        <a:sym typeface="Helvetica Neue Light"/>
      </a:defRPr>
    </a:lvl4pPr>
    <a:lvl5pPr algn="ctr" defTabSz="584200">
      <a:defRPr sz="4200">
        <a:solidFill>
          <a:srgbClr val="BC00FF"/>
        </a:solidFill>
        <a:effectLst>
          <a:outerShdw blurRad="50800" dist="38100" dir="5400000" rotWithShape="0">
            <a:srgbClr val="000000"/>
          </a:outerShdw>
        </a:effectLst>
        <a:latin typeface="Helvetica Neue Light"/>
        <a:ea typeface="Helvetica Neue Light"/>
        <a:cs typeface="Helvetica Neue Light"/>
        <a:sym typeface="Helvetica Neue Light"/>
      </a:defRPr>
    </a:lvl5pPr>
    <a:lvl6pPr algn="ctr" defTabSz="584200">
      <a:defRPr sz="4200">
        <a:solidFill>
          <a:srgbClr val="BC00FF"/>
        </a:solidFill>
        <a:effectLst>
          <a:outerShdw blurRad="50800" dist="38100" dir="5400000" rotWithShape="0">
            <a:srgbClr val="000000"/>
          </a:outerShdw>
        </a:effectLst>
        <a:latin typeface="Helvetica Neue Light"/>
        <a:ea typeface="Helvetica Neue Light"/>
        <a:cs typeface="Helvetica Neue Light"/>
        <a:sym typeface="Helvetica Neue Light"/>
      </a:defRPr>
    </a:lvl6pPr>
    <a:lvl7pPr algn="ctr" defTabSz="584200">
      <a:defRPr sz="4200">
        <a:solidFill>
          <a:srgbClr val="BC00FF"/>
        </a:solidFill>
        <a:effectLst>
          <a:outerShdw blurRad="50800" dist="38100" dir="5400000" rotWithShape="0">
            <a:srgbClr val="000000"/>
          </a:outerShdw>
        </a:effectLst>
        <a:latin typeface="Helvetica Neue Light"/>
        <a:ea typeface="Helvetica Neue Light"/>
        <a:cs typeface="Helvetica Neue Light"/>
        <a:sym typeface="Helvetica Neue Light"/>
      </a:defRPr>
    </a:lvl7pPr>
    <a:lvl8pPr algn="ctr" defTabSz="584200">
      <a:defRPr sz="4200">
        <a:solidFill>
          <a:srgbClr val="BC00FF"/>
        </a:solidFill>
        <a:effectLst>
          <a:outerShdw blurRad="50800" dist="38100" dir="5400000" rotWithShape="0">
            <a:srgbClr val="000000"/>
          </a:outerShdw>
        </a:effectLst>
        <a:latin typeface="Helvetica Neue Light"/>
        <a:ea typeface="Helvetica Neue Light"/>
        <a:cs typeface="Helvetica Neue Light"/>
        <a:sym typeface="Helvetica Neue Light"/>
      </a:defRPr>
    </a:lvl8pPr>
    <a:lvl9pPr algn="ctr" defTabSz="584200">
      <a:defRPr sz="4200">
        <a:solidFill>
          <a:srgbClr val="BC00FF"/>
        </a:solidFill>
        <a:effectLst>
          <a:outerShdw blurRad="50800" dist="38100" dir="5400000" rotWithShape="0">
            <a:srgbClr val="000000"/>
          </a:outerShdw>
        </a:effectLst>
        <a:latin typeface="Helvetica Neue Light"/>
        <a:ea typeface="Helvetica Neue Light"/>
        <a:cs typeface="Helvetica Neue Light"/>
        <a:sym typeface="Helvetica Neue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Helvetica Neue Light"/>
          <a:ea typeface="Helvetica Neue Light"/>
          <a:cs typeface="Helvetica Neue Light"/>
        </a:font>
        <a:srgbClr val="BC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4ED"/>
          </a:solidFill>
        </a:fill>
      </a:tcStyle>
    </a:wholeTbl>
    <a:band2H>
      <a:tcTxStyle/>
      <a:tcStyle>
        <a:tcBdr/>
        <a:fill>
          <a:solidFill>
            <a:srgbClr val="E6EBF6"/>
          </a:solidFill>
        </a:fill>
      </a:tcStyle>
    </a:band2H>
    <a:firstCol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73CF"/>
          </a:solidFill>
        </a:fill>
      </a:tcStyle>
    </a:firstCol>
    <a:lastRow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73CF"/>
          </a:solidFill>
        </a:fill>
      </a:tcStyle>
    </a:lastRow>
    <a:firstRow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73CF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Helvetica Neue Light"/>
          <a:ea typeface="Helvetica Neue Light"/>
          <a:cs typeface="Helvetica Neue Light"/>
        </a:font>
        <a:srgbClr val="BC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firstCol>
    <a:lastRow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lastRow>
    <a:firstRow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Helvetica Neue Light"/>
          <a:ea typeface="Helvetica Neue Light"/>
          <a:cs typeface="Helvetica Neue Light"/>
        </a:font>
        <a:srgbClr val="BC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firstCol>
    <a:lastRow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lastRow>
    <a:firstRow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Helvetica Neue Light"/>
          <a:ea typeface="Helvetica Neue Light"/>
          <a:cs typeface="Helvetica Neue Light"/>
        </a:font>
        <a:srgbClr val="BC00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3E6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3CF"/>
          </a:solidFill>
        </a:fill>
      </a:tcStyle>
    </a:firstCol>
    <a:lastRow>
      <a:tcTxStyle b="on" i="on">
        <a:font>
          <a:latin typeface="Helvetica Neue Light"/>
          <a:ea typeface="Helvetica Neue Light"/>
          <a:cs typeface="Helvetica Neue Light"/>
        </a:font>
        <a:srgbClr val="BC00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BC00FF"/>
              </a:solidFill>
              <a:prstDash val="solid"/>
              <a:bevel/>
            </a:ln>
          </a:top>
          <a:bottom>
            <a:ln w="25400" cap="flat">
              <a:solidFill>
                <a:srgbClr val="BC00FF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C00FF"/>
              </a:solidFill>
              <a:prstDash val="solid"/>
              <a:bevel/>
            </a:ln>
          </a:top>
          <a:bottom>
            <a:ln w="25400" cap="flat">
              <a:solidFill>
                <a:srgbClr val="BC00FF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3CF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Helvetica Neue Light"/>
          <a:ea typeface="Helvetica Neue Light"/>
          <a:cs typeface="Helvetica Neue Light"/>
        </a:font>
        <a:srgbClr val="BC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7CAFF"/>
          </a:solidFill>
        </a:fill>
      </a:tcStyle>
    </a:wholeTbl>
    <a:band2H>
      <a:tcTxStyle/>
      <a:tcStyle>
        <a:tcBdr/>
        <a:fill>
          <a:solidFill>
            <a:srgbClr val="F3E6FF"/>
          </a:solidFill>
        </a:fill>
      </a:tcStyle>
    </a:band2H>
    <a:firstCol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C00FF"/>
          </a:solidFill>
        </a:fill>
      </a:tcStyle>
    </a:firstCol>
    <a:lastRow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C00FF"/>
          </a:solidFill>
        </a:fill>
      </a:tcStyle>
    </a:lastRow>
    <a:firstRow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C00FF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Helvetica Neue Light"/>
          <a:ea typeface="Helvetica Neue Light"/>
          <a:cs typeface="Helvetica Neue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3" autoAdjust="0"/>
    <p:restoredTop sz="90787" autoAdjust="0"/>
  </p:normalViewPr>
  <p:slideViewPr>
    <p:cSldViewPr snapToGrid="0">
      <p:cViewPr varScale="1">
        <p:scale>
          <a:sx n="61" d="100"/>
          <a:sy n="61" d="100"/>
        </p:scale>
        <p:origin x="798" y="7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3978183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50900" y="0"/>
            <a:ext cx="11303000" cy="4775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50900" y="4864100"/>
            <a:ext cx="113030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787400" y="3657600"/>
            <a:ext cx="11430000" cy="2438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87400" y="1384300"/>
            <a:ext cx="5638800" cy="3505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87400" y="4876800"/>
            <a:ext cx="5638800" cy="375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787400" y="36149"/>
            <a:ext cx="11430000" cy="287410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787400" y="1371600"/>
            <a:ext cx="11430000" cy="70104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2B36-3CFF-4639-A292-3683CB638B6F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444F-5DBA-4775-AEB0-8B9981CED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228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787400" y="240862"/>
            <a:ext cx="11430000" cy="246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787400" y="2705537"/>
            <a:ext cx="11430000" cy="5841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3"/>
              </a:buBlip>
            </a:lvl1pPr>
            <a:lvl2pPr>
              <a:buBlip>
                <a:blip r:embed="rId13"/>
              </a:buBlip>
            </a:lvl2pPr>
            <a:lvl3pPr>
              <a:buBlip>
                <a:blip r:embed="rId13"/>
              </a:buBlip>
            </a:lvl3pPr>
            <a:lvl4pPr>
              <a:buBlip>
                <a:blip r:embed="rId13"/>
              </a:buBlip>
            </a:lvl4pPr>
            <a:lvl5pPr>
              <a:buBlip>
                <a:blip r:embed="rId13"/>
              </a:buBlip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36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</p:sldLayoutIdLst>
  <p:transition spd="med"/>
  <p:txStyles>
    <p:titleStyle>
      <a:lvl1pPr defTabSz="584200">
        <a:defRPr sz="72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1pPr>
      <a:lvl2pPr defTabSz="584200">
        <a:defRPr sz="72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2pPr>
      <a:lvl3pPr defTabSz="584200">
        <a:defRPr sz="72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3pPr>
      <a:lvl4pPr defTabSz="584200">
        <a:defRPr sz="72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4pPr>
      <a:lvl5pPr defTabSz="584200">
        <a:defRPr sz="72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5pPr>
      <a:lvl6pPr defTabSz="584200">
        <a:defRPr sz="72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6pPr>
      <a:lvl7pPr defTabSz="584200">
        <a:defRPr sz="72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7pPr>
      <a:lvl8pPr defTabSz="584200">
        <a:defRPr sz="72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8pPr>
      <a:lvl9pPr defTabSz="584200">
        <a:defRPr sz="72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444500" indent="-444500" defTabSz="584200">
        <a:spcBef>
          <a:spcPts val="3600"/>
        </a:spcBef>
        <a:buSzPct val="30000"/>
        <a:buBlip>
          <a:blip r:embed="rId13"/>
        </a:buBlip>
        <a:defRPr sz="36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1pPr>
      <a:lvl2pPr marL="889000" indent="-444500" defTabSz="584200">
        <a:spcBef>
          <a:spcPts val="3600"/>
        </a:spcBef>
        <a:buSzPct val="30000"/>
        <a:buBlip>
          <a:blip r:embed="rId13"/>
        </a:buBlip>
        <a:defRPr sz="36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2pPr>
      <a:lvl3pPr marL="1333500" indent="-444500" defTabSz="584200">
        <a:spcBef>
          <a:spcPts val="3600"/>
        </a:spcBef>
        <a:buSzPct val="30000"/>
        <a:buBlip>
          <a:blip r:embed="rId13"/>
        </a:buBlip>
        <a:defRPr sz="36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3pPr>
      <a:lvl4pPr marL="1778000" indent="-444500" defTabSz="584200">
        <a:spcBef>
          <a:spcPts val="3600"/>
        </a:spcBef>
        <a:buSzPct val="30000"/>
        <a:buBlip>
          <a:blip r:embed="rId13"/>
        </a:buBlip>
        <a:defRPr sz="36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4pPr>
      <a:lvl5pPr marL="2222500" indent="-444500" defTabSz="584200">
        <a:spcBef>
          <a:spcPts val="3600"/>
        </a:spcBef>
        <a:buSzPct val="30000"/>
        <a:buBlip>
          <a:blip r:embed="rId13"/>
        </a:buBlip>
        <a:defRPr sz="36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5pPr>
      <a:lvl6pPr marL="2667000" indent="-444500" defTabSz="584200">
        <a:spcBef>
          <a:spcPts val="3600"/>
        </a:spcBef>
        <a:buSzPct val="30000"/>
        <a:buBlip>
          <a:blip r:embed="rId13"/>
        </a:buBlip>
        <a:defRPr sz="36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6pPr>
      <a:lvl7pPr marL="3111500" indent="-444500" defTabSz="584200">
        <a:spcBef>
          <a:spcPts val="3600"/>
        </a:spcBef>
        <a:buSzPct val="30000"/>
        <a:buBlip>
          <a:blip r:embed="rId13"/>
        </a:buBlip>
        <a:defRPr sz="36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7pPr>
      <a:lvl8pPr marL="3556000" indent="-444500" defTabSz="584200">
        <a:spcBef>
          <a:spcPts val="3600"/>
        </a:spcBef>
        <a:buSzPct val="30000"/>
        <a:buBlip>
          <a:blip r:embed="rId13"/>
        </a:buBlip>
        <a:defRPr sz="36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8pPr>
      <a:lvl9pPr marL="4000500" indent="-444500" defTabSz="584200">
        <a:spcBef>
          <a:spcPts val="3600"/>
        </a:spcBef>
        <a:buSzPct val="30000"/>
        <a:buBlip>
          <a:blip r:embed="rId13"/>
        </a:buBlip>
        <a:defRPr sz="3600"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algn="r" defTabSz="584200">
        <a:defRPr sz="1200">
          <a:solidFill>
            <a:schemeClr val="tx1"/>
          </a:solidFill>
          <a:effectLst>
            <a:outerShdw blurRad="50800" dist="381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1pPr>
      <a:lvl2pPr algn="r" defTabSz="584200">
        <a:defRPr sz="1200">
          <a:solidFill>
            <a:schemeClr val="tx1"/>
          </a:solidFill>
          <a:effectLst>
            <a:outerShdw blurRad="50800" dist="381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2pPr>
      <a:lvl3pPr algn="r" defTabSz="584200">
        <a:defRPr sz="1200">
          <a:solidFill>
            <a:schemeClr val="tx1"/>
          </a:solidFill>
          <a:effectLst>
            <a:outerShdw blurRad="50800" dist="381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3pPr>
      <a:lvl4pPr algn="r" defTabSz="584200">
        <a:defRPr sz="1200">
          <a:solidFill>
            <a:schemeClr val="tx1"/>
          </a:solidFill>
          <a:effectLst>
            <a:outerShdw blurRad="50800" dist="381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4pPr>
      <a:lvl5pPr algn="r" defTabSz="584200">
        <a:defRPr sz="1200">
          <a:solidFill>
            <a:schemeClr val="tx1"/>
          </a:solidFill>
          <a:effectLst>
            <a:outerShdw blurRad="50800" dist="381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5pPr>
      <a:lvl6pPr algn="r" defTabSz="584200">
        <a:defRPr sz="1200">
          <a:solidFill>
            <a:schemeClr val="tx1"/>
          </a:solidFill>
          <a:effectLst>
            <a:outerShdw blurRad="50800" dist="381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6pPr>
      <a:lvl7pPr algn="r" defTabSz="584200">
        <a:defRPr sz="1200">
          <a:solidFill>
            <a:schemeClr val="tx1"/>
          </a:solidFill>
          <a:effectLst>
            <a:outerShdw blurRad="50800" dist="381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7pPr>
      <a:lvl8pPr algn="r" defTabSz="584200">
        <a:defRPr sz="1200">
          <a:solidFill>
            <a:schemeClr val="tx1"/>
          </a:solidFill>
          <a:effectLst>
            <a:outerShdw blurRad="50800" dist="381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8pPr>
      <a:lvl9pPr algn="r" defTabSz="584200">
        <a:defRPr sz="1200">
          <a:solidFill>
            <a:schemeClr val="tx1"/>
          </a:solidFill>
          <a:effectLst>
            <a:outerShdw blurRad="50800" dist="38100" dir="5400000" rotWithShape="0">
              <a:srgbClr val="000000"/>
            </a:outerShdw>
          </a:effectLst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963164" y="706994"/>
            <a:ext cx="11303003" cy="3505200"/>
          </a:xfrm>
          <a:prstGeom prst="rect">
            <a:avLst/>
          </a:prstGeom>
        </p:spPr>
        <p:txBody>
          <a:bodyPr/>
          <a:lstStyle/>
          <a:p>
            <a:pPr lvl="0" algn="ctr">
              <a:defRPr sz="1800">
                <a:solidFill>
                  <a:srgbClr val="000000"/>
                </a:solidFill>
                <a:effectLst/>
              </a:defRPr>
            </a:pPr>
            <a:r>
              <a:rPr lang="en-US" sz="7200" dirty="0" err="1" smtClean="0">
                <a:solidFill>
                  <a:schemeClr val="bg1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EQS_Backtesting</a:t>
            </a:r>
            <a:r>
              <a:rPr lang="en-US" sz="7200" dirty="0" smtClean="0">
                <a:solidFill>
                  <a:schemeClr val="bg1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 &amp; Comparing GSMF Portfolio. </a:t>
            </a:r>
            <a:endParaRPr sz="72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34" name="Shape 34"/>
          <p:cNvSpPr/>
          <p:nvPr/>
        </p:nvSpPr>
        <p:spPr>
          <a:xfrm>
            <a:off x="2781019" y="4657823"/>
            <a:ext cx="8941208" cy="684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algn="l" defTabSz="566673">
              <a:defRPr sz="3800">
                <a:solidFill>
                  <a:srgbClr val="73BFFF"/>
                </a:solidFill>
                <a:effectLst>
                  <a:outerShdw blurRad="50800" dist="36957" dir="5400000" rotWithShape="0">
                    <a:srgbClr val="000000"/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800" dirty="0">
                <a:solidFill>
                  <a:srgbClr val="73BFFF"/>
                </a:solidFill>
                <a:effectLst>
                  <a:outerShdw blurRad="50800" dist="36957" dir="5400000" rotWithShape="0">
                    <a:srgbClr val="000000"/>
                  </a:outerShdw>
                </a:effectLst>
              </a:rPr>
              <a:t>University of Massachusetts Boston</a:t>
            </a:r>
          </a:p>
        </p:txBody>
      </p:sp>
      <p:sp>
        <p:nvSpPr>
          <p:cNvPr id="35" name="Shape 35"/>
          <p:cNvSpPr>
            <a:spLocks noGrp="1"/>
          </p:cNvSpPr>
          <p:nvPr>
            <p:ph type="sldNum" sz="quarter" idx="4294967295"/>
          </p:nvPr>
        </p:nvSpPr>
        <p:spPr>
          <a:xfrm>
            <a:off x="12635076" y="9309100"/>
            <a:ext cx="213158" cy="210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 lnSpcReduction="10000"/>
          </a:bodyPr>
          <a:lstStyle>
            <a:lvl1pPr algn="r">
              <a:defRPr sz="1400" b="1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 sz="1400" b="1">
                <a:solidFill>
                  <a:srgbClr val="FFFFFF">
                    <a:alpha val="70000"/>
                  </a:srgbClr>
                </a:solidFill>
              </a:rPr>
              <a:t>1</a:t>
            </a:fld>
            <a:endParaRPr sz="1400" b="1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36" name="Shape 36"/>
          <p:cNvSpPr/>
          <p:nvPr/>
        </p:nvSpPr>
        <p:spPr>
          <a:xfrm>
            <a:off x="3277530" y="5341826"/>
            <a:ext cx="7647887" cy="1457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algn="l" defTabSz="578358">
              <a:defRPr sz="3400">
                <a:solidFill>
                  <a:srgbClr val="FFFFFF"/>
                </a:solidFill>
                <a:effectLst>
                  <a:outerShdw blurRad="50800" dist="37719" dir="5400000" rotWithShape="0">
                    <a:srgbClr val="000000"/>
                  </a:outerShdw>
                </a:effectLst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400" dirty="0">
                <a:solidFill>
                  <a:srgbClr val="FFFFFF"/>
                </a:solidFill>
                <a:effectLst>
                  <a:outerShdw blurRad="50800" dist="37719" dir="5400000" rotWithShape="0">
                    <a:srgbClr val="000000"/>
                  </a:outerShdw>
                </a:effectLst>
              </a:rPr>
              <a:t>MBA AF 632 Asset </a:t>
            </a:r>
            <a:r>
              <a:rPr sz="3400" dirty="0" err="1">
                <a:solidFill>
                  <a:srgbClr val="FFFFFF"/>
                </a:solidFill>
                <a:effectLst>
                  <a:outerShdw blurRad="50800" dist="37719" dir="5400000" rotWithShape="0">
                    <a:srgbClr val="000000"/>
                  </a:outerShdw>
                </a:effectLst>
              </a:rPr>
              <a:t>Mgmt</a:t>
            </a:r>
            <a:r>
              <a:rPr sz="3400" dirty="0">
                <a:solidFill>
                  <a:srgbClr val="FFFFFF"/>
                </a:solidFill>
                <a:effectLst>
                  <a:outerShdw blurRad="50800" dist="37719" dir="5400000" rotWithShape="0">
                    <a:srgbClr val="000000"/>
                  </a:outerShdw>
                </a:effectLst>
              </a:rPr>
              <a:t> Practicum </a:t>
            </a:r>
          </a:p>
        </p:txBody>
      </p:sp>
      <p:sp>
        <p:nvSpPr>
          <p:cNvPr id="37" name="Shape 37"/>
          <p:cNvSpPr/>
          <p:nvPr/>
        </p:nvSpPr>
        <p:spPr>
          <a:xfrm>
            <a:off x="1984209" y="6215662"/>
            <a:ext cx="8941208" cy="684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 sz="3000">
                <a:solidFill>
                  <a:srgbClr val="73B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3000" dirty="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Fall </a:t>
            </a:r>
            <a:r>
              <a:rPr sz="3000" dirty="0" smtClean="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201</a:t>
            </a:r>
            <a:r>
              <a:rPr lang="en-US" sz="3000" dirty="0" smtClean="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7</a:t>
            </a:r>
            <a:endParaRPr sz="3000" dirty="0">
              <a:solidFill>
                <a:srgbClr val="73BFFF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2206" y="5383"/>
            <a:ext cx="13000388" cy="947842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EQS </a:t>
            </a:r>
            <a:r>
              <a:rPr lang="en-US" sz="3600" dirty="0" err="1" smtClean="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Backtesting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: Model Builder </a:t>
            </a:r>
            <a:endParaRPr sz="3600" dirty="0">
              <a:solidFill>
                <a:srgbClr val="FFFFFF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4294967295"/>
          </p:nvPr>
        </p:nvSpPr>
        <p:spPr>
          <a:xfrm>
            <a:off x="12635076" y="9309100"/>
            <a:ext cx="213158" cy="210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 lnSpcReduction="10000"/>
          </a:bodyPr>
          <a:lstStyle>
            <a:lvl1pPr algn="r">
              <a:defRPr sz="1400" b="1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fld id="{86CB4B4D-7CA3-9044-876B-883B54F8677D}" type="slidenum">
              <a:rPr sz="1400" b="1">
                <a:solidFill>
                  <a:srgbClr val="FFFFFF">
                    <a:alpha val="70000"/>
                  </a:srgbClr>
                </a:solidFill>
              </a:rPr>
              <a:t>2</a:t>
            </a:fld>
            <a:endParaRPr sz="1400" b="1">
              <a:solidFill>
                <a:srgbClr val="FFFFFF">
                  <a:alpha val="70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89" y="1629881"/>
            <a:ext cx="12239687" cy="694719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388" y="1414364"/>
            <a:ext cx="9738716" cy="7919703"/>
          </a:xfrm>
          <a:prstGeom prst="rect">
            <a:avLst/>
          </a:prstGeom>
        </p:spPr>
      </p:pic>
      <p:sp>
        <p:nvSpPr>
          <p:cNvPr id="4" name="Shape 40"/>
          <p:cNvSpPr/>
          <p:nvPr/>
        </p:nvSpPr>
        <p:spPr>
          <a:xfrm>
            <a:off x="2206" y="5383"/>
            <a:ext cx="13000388" cy="94784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EQS </a:t>
            </a:r>
            <a:r>
              <a:rPr lang="en-US" sz="3600" dirty="0" err="1" smtClean="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Backtesting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: Model Builder </a:t>
            </a:r>
            <a:endParaRPr sz="3600" dirty="0">
              <a:solidFill>
                <a:srgbClr val="FFFFFF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38172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639" y="1433664"/>
            <a:ext cx="9841962" cy="5985240"/>
          </a:xfrm>
          <a:prstGeom prst="rect">
            <a:avLst/>
          </a:prstGeom>
        </p:spPr>
      </p:pic>
      <p:sp>
        <p:nvSpPr>
          <p:cNvPr id="4" name="Shape 40"/>
          <p:cNvSpPr/>
          <p:nvPr/>
        </p:nvSpPr>
        <p:spPr>
          <a:xfrm>
            <a:off x="2206" y="5383"/>
            <a:ext cx="13000388" cy="94784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3600" b="1" dirty="0" smtClean="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EQS: </a:t>
            </a:r>
            <a:r>
              <a:rPr lang="en-US" sz="3600" b="1" dirty="0" err="1" smtClean="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Backtesting</a:t>
            </a:r>
            <a:r>
              <a:rPr lang="en-US" sz="3600" b="1" dirty="0" smtClean="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 Results</a:t>
            </a:r>
            <a:endParaRPr sz="3600" b="1" dirty="0">
              <a:solidFill>
                <a:srgbClr val="FFFFFF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160" y="7418904"/>
            <a:ext cx="128864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Low tracking error means a portfolio is closely following its benchmark. High tracking errors indicates the opposite</a:t>
            </a:r>
            <a:r>
              <a:rPr lang="en-US" dirty="0" smtClean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0160001" y="4426284"/>
            <a:ext cx="624113" cy="276345"/>
          </a:xfrm>
          <a:prstGeom prst="straightConnector1">
            <a:avLst/>
          </a:prstGeom>
          <a:noFill/>
          <a:ln w="25400" cap="flat">
            <a:solidFill>
              <a:srgbClr val="0073CF"/>
            </a:solidFill>
            <a:prstDash val="solid"/>
            <a:bevel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Rectangle 7"/>
          <p:cNvSpPr/>
          <p:nvPr/>
        </p:nvSpPr>
        <p:spPr>
          <a:xfrm>
            <a:off x="10742642" y="3687293"/>
            <a:ext cx="226215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Active </a:t>
            </a:r>
          </a:p>
          <a:p>
            <a:pPr algn="ctr"/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Risk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8142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149" y="1713756"/>
            <a:ext cx="10231307" cy="75322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Shape 40"/>
          <p:cNvSpPr/>
          <p:nvPr/>
        </p:nvSpPr>
        <p:spPr>
          <a:xfrm>
            <a:off x="2206" y="5383"/>
            <a:ext cx="13000388" cy="94784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Portfolio &amp; Risk Analytics</a:t>
            </a:r>
            <a:endParaRPr sz="44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6" name="Shape 40"/>
          <p:cNvSpPr/>
          <p:nvPr/>
        </p:nvSpPr>
        <p:spPr>
          <a:xfrm>
            <a:off x="0" y="953225"/>
            <a:ext cx="13024643" cy="53511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2800" dirty="0" smtClean="0">
                <a:solidFill>
                  <a:schemeClr val="bg1"/>
                </a:solidFill>
                <a:effectLst/>
              </a:rPr>
              <a:t>Period Analysis</a:t>
            </a:r>
            <a:endParaRPr sz="80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251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30" y="2106599"/>
            <a:ext cx="12474339" cy="7039004"/>
          </a:xfrm>
          <a:prstGeom prst="rect">
            <a:avLst/>
          </a:prstGeom>
        </p:spPr>
      </p:pic>
      <p:sp>
        <p:nvSpPr>
          <p:cNvPr id="5" name="Shape 40"/>
          <p:cNvSpPr/>
          <p:nvPr/>
        </p:nvSpPr>
        <p:spPr>
          <a:xfrm>
            <a:off x="2206" y="5383"/>
            <a:ext cx="13000388" cy="94784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3200" dirty="0" smtClean="0">
                <a:solidFill>
                  <a:schemeClr val="bg1"/>
                </a:solidFill>
                <a:effectLst/>
              </a:rPr>
              <a:t>Value Screener v/s SP500 </a:t>
            </a:r>
            <a:endParaRPr sz="88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6" name="Shape 40"/>
          <p:cNvSpPr/>
          <p:nvPr/>
        </p:nvSpPr>
        <p:spPr>
          <a:xfrm>
            <a:off x="0" y="953225"/>
            <a:ext cx="13024643" cy="53511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2800" dirty="0" smtClean="0">
                <a:solidFill>
                  <a:schemeClr val="bg1"/>
                </a:solidFill>
                <a:effectLst/>
              </a:rPr>
              <a:t>Performance - Total Return</a:t>
            </a:r>
            <a:endParaRPr sz="80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88392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87" y="2266370"/>
            <a:ext cx="12405062" cy="6558013"/>
          </a:xfrm>
          <a:prstGeom prst="rect">
            <a:avLst/>
          </a:prstGeom>
        </p:spPr>
      </p:pic>
      <p:sp>
        <p:nvSpPr>
          <p:cNvPr id="3" name="Shape 40"/>
          <p:cNvSpPr/>
          <p:nvPr/>
        </p:nvSpPr>
        <p:spPr>
          <a:xfrm>
            <a:off x="2206" y="5383"/>
            <a:ext cx="13000388" cy="94784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3200" dirty="0" smtClean="0">
                <a:solidFill>
                  <a:schemeClr val="bg1"/>
                </a:solidFill>
                <a:effectLst/>
              </a:rPr>
              <a:t>Value Screener v/s SPX</a:t>
            </a:r>
            <a:endParaRPr sz="3070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5" name="Shape 40"/>
          <p:cNvSpPr/>
          <p:nvPr/>
        </p:nvSpPr>
        <p:spPr>
          <a:xfrm>
            <a:off x="0" y="953225"/>
            <a:ext cx="13024643" cy="53511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2800" dirty="0" smtClean="0">
                <a:solidFill>
                  <a:schemeClr val="bg1"/>
                </a:solidFill>
                <a:effectLst/>
              </a:rPr>
              <a:t>Performance - Statistical Summary</a:t>
            </a:r>
            <a:endParaRPr sz="80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888736" y="4535424"/>
            <a:ext cx="1536192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021568" y="4578096"/>
            <a:ext cx="15361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888736" y="5273040"/>
            <a:ext cx="1536192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577328" y="4535424"/>
            <a:ext cx="153619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577328" y="5273040"/>
            <a:ext cx="153619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161657" y="5273040"/>
            <a:ext cx="15361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01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66" y="2305003"/>
            <a:ext cx="12282906" cy="6733837"/>
          </a:xfrm>
          <a:prstGeom prst="rect">
            <a:avLst/>
          </a:prstGeom>
        </p:spPr>
      </p:pic>
      <p:sp>
        <p:nvSpPr>
          <p:cNvPr id="5" name="Shape 40"/>
          <p:cNvSpPr/>
          <p:nvPr/>
        </p:nvSpPr>
        <p:spPr>
          <a:xfrm>
            <a:off x="2206" y="5383"/>
            <a:ext cx="13000388" cy="92731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3800" b="1" dirty="0" smtClean="0">
                <a:solidFill>
                  <a:schemeClr val="bg1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Return - Analysis</a:t>
            </a:r>
            <a:endParaRPr sz="3800" b="1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6" name="Shape 40"/>
          <p:cNvSpPr/>
          <p:nvPr/>
        </p:nvSpPr>
        <p:spPr>
          <a:xfrm>
            <a:off x="0" y="953225"/>
            <a:ext cx="13024643" cy="53511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Statistical Summary (continue) </a:t>
            </a:r>
            <a:endParaRPr sz="3200" b="1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54291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9" y="2121827"/>
            <a:ext cx="12794942" cy="5835056"/>
          </a:xfrm>
          <a:prstGeom prst="rect">
            <a:avLst/>
          </a:prstGeom>
        </p:spPr>
      </p:pic>
      <p:sp>
        <p:nvSpPr>
          <p:cNvPr id="4" name="Shape 40"/>
          <p:cNvSpPr/>
          <p:nvPr/>
        </p:nvSpPr>
        <p:spPr>
          <a:xfrm>
            <a:off x="0" y="953225"/>
            <a:ext cx="13024643" cy="53511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2800" dirty="0" smtClean="0">
                <a:solidFill>
                  <a:schemeClr val="bg1"/>
                </a:solidFill>
                <a:effectLst/>
              </a:rPr>
              <a:t>AVM screener v/s SPX </a:t>
            </a:r>
            <a:endParaRPr sz="80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6" name="Shape 40"/>
          <p:cNvSpPr/>
          <p:nvPr/>
        </p:nvSpPr>
        <p:spPr>
          <a:xfrm>
            <a:off x="2206" y="5383"/>
            <a:ext cx="13000388" cy="94784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Portfolio &amp; Risk Analytics</a:t>
            </a:r>
            <a:endParaRPr sz="44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081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2022" b="30097"/>
          <a:stretch/>
        </p:blipFill>
        <p:spPr>
          <a:xfrm>
            <a:off x="198433" y="2083679"/>
            <a:ext cx="12521119" cy="5417558"/>
          </a:xfrm>
          <a:prstGeom prst="rect">
            <a:avLst/>
          </a:prstGeom>
        </p:spPr>
      </p:pic>
      <p:sp>
        <p:nvSpPr>
          <p:cNvPr id="3" name="Shape 40"/>
          <p:cNvSpPr/>
          <p:nvPr/>
        </p:nvSpPr>
        <p:spPr>
          <a:xfrm>
            <a:off x="2206" y="5383"/>
            <a:ext cx="13000388" cy="94784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Portfolio &amp; Risk Analytics</a:t>
            </a:r>
            <a:endParaRPr sz="44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5" name="Shape 40"/>
          <p:cNvSpPr/>
          <p:nvPr/>
        </p:nvSpPr>
        <p:spPr>
          <a:xfrm>
            <a:off x="0" y="953225"/>
            <a:ext cx="13024643" cy="53511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2800" dirty="0" smtClean="0">
                <a:solidFill>
                  <a:schemeClr val="bg1"/>
                </a:solidFill>
                <a:effectLst/>
              </a:rPr>
              <a:t>AVM screener v/s GSMF Portfolio</a:t>
            </a:r>
            <a:endParaRPr sz="80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9392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27" y="1885234"/>
            <a:ext cx="12354026" cy="6171656"/>
          </a:xfrm>
          <a:prstGeom prst="rect">
            <a:avLst/>
          </a:prstGeom>
        </p:spPr>
      </p:pic>
      <p:sp>
        <p:nvSpPr>
          <p:cNvPr id="3" name="Shape 40"/>
          <p:cNvSpPr/>
          <p:nvPr/>
        </p:nvSpPr>
        <p:spPr>
          <a:xfrm>
            <a:off x="2206" y="5383"/>
            <a:ext cx="13000388" cy="94784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Portfolio &amp; Risk Analytics</a:t>
            </a:r>
            <a:endParaRPr sz="44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6" name="Shape 40"/>
          <p:cNvSpPr/>
          <p:nvPr/>
        </p:nvSpPr>
        <p:spPr>
          <a:xfrm>
            <a:off x="0" y="953225"/>
            <a:ext cx="13024643" cy="53511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2800" dirty="0" smtClean="0">
                <a:solidFill>
                  <a:schemeClr val="bg1"/>
                </a:solidFill>
                <a:effectLst/>
              </a:rPr>
              <a:t>AVM screener v/s GSMF Portfolio </a:t>
            </a:r>
            <a:endParaRPr sz="80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4" name="Smiley Face 3"/>
          <p:cNvSpPr/>
          <p:nvPr/>
        </p:nvSpPr>
        <p:spPr>
          <a:xfrm>
            <a:off x="10363200" y="6357257"/>
            <a:ext cx="333829" cy="333829"/>
          </a:xfrm>
          <a:prstGeom prst="smileyFace">
            <a:avLst/>
          </a:prstGeom>
          <a:solidFill>
            <a:srgbClr val="FFFFFF"/>
          </a:solidFill>
          <a:ln w="25400" cap="flat">
            <a:solidFill>
              <a:srgbClr val="0073CF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spc="0" normalizeH="0" baseline="0">
              <a:ln>
                <a:noFill/>
              </a:ln>
              <a:solidFill>
                <a:srgbClr val="BC00FF"/>
              </a:solidFill>
              <a:effectLst>
                <a:outerShdw blurRad="50800" dist="38100" dir="5400000" rotWithShape="0">
                  <a:srgbClr val="000000"/>
                </a:outerShdw>
              </a:effectLst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" name="Smiley Face 7"/>
          <p:cNvSpPr/>
          <p:nvPr/>
        </p:nvSpPr>
        <p:spPr>
          <a:xfrm>
            <a:off x="10043886" y="7207073"/>
            <a:ext cx="333829" cy="333829"/>
          </a:xfrm>
          <a:prstGeom prst="smileyFace">
            <a:avLst/>
          </a:prstGeom>
          <a:solidFill>
            <a:srgbClr val="FFFFFF"/>
          </a:solidFill>
          <a:ln w="25400" cap="flat">
            <a:solidFill>
              <a:srgbClr val="0073CF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spc="0" normalizeH="0" baseline="0">
              <a:ln>
                <a:noFill/>
              </a:ln>
              <a:solidFill>
                <a:srgbClr val="BC00FF"/>
              </a:solidFill>
              <a:effectLst>
                <a:outerShdw blurRad="50800" dist="38100" dir="5400000" rotWithShape="0">
                  <a:srgbClr val="000000"/>
                </a:outerShdw>
              </a:effectLst>
              <a:uFillTx/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334325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21" y="1706638"/>
            <a:ext cx="12309821" cy="7687145"/>
          </a:xfrm>
          <a:prstGeom prst="rect">
            <a:avLst/>
          </a:prstGeom>
        </p:spPr>
      </p:pic>
      <p:sp>
        <p:nvSpPr>
          <p:cNvPr id="5" name="Shape 40"/>
          <p:cNvSpPr/>
          <p:nvPr/>
        </p:nvSpPr>
        <p:spPr>
          <a:xfrm>
            <a:off x="2206" y="5383"/>
            <a:ext cx="13000388" cy="94784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Portfolio &amp; Risk Analytics</a:t>
            </a:r>
            <a:endParaRPr sz="44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6" name="Shape 40"/>
          <p:cNvSpPr/>
          <p:nvPr/>
        </p:nvSpPr>
        <p:spPr>
          <a:xfrm>
            <a:off x="0" y="953225"/>
            <a:ext cx="13024643" cy="53511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2800" dirty="0" smtClean="0">
                <a:solidFill>
                  <a:schemeClr val="bg1"/>
                </a:solidFill>
                <a:effectLst/>
              </a:rPr>
              <a:t>Total Return – Graphical Representation. </a:t>
            </a:r>
            <a:endParaRPr sz="80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68108" y="5165489"/>
            <a:ext cx="18149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dirty="0" smtClean="0">
                <a:ln/>
                <a:solidFill>
                  <a:schemeClr val="accent4"/>
                </a:solidFill>
                <a:effectLst/>
              </a:rPr>
              <a:t>GSMF</a:t>
            </a:r>
            <a:endParaRPr lang="en-US" sz="440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10054" y="4223918"/>
            <a:ext cx="29546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smtClean="0">
                <a:ln/>
                <a:solidFill>
                  <a:schemeClr val="bg1"/>
                </a:solidFill>
                <a:effectLst/>
              </a:rPr>
              <a:t>Value Screen</a:t>
            </a:r>
            <a:endParaRPr lang="en-US" sz="4000" dirty="0">
              <a:ln/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7124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43" y="1823648"/>
            <a:ext cx="12354514" cy="7443760"/>
          </a:xfrm>
          <a:prstGeom prst="rect">
            <a:avLst/>
          </a:prstGeom>
        </p:spPr>
      </p:pic>
      <p:sp>
        <p:nvSpPr>
          <p:cNvPr id="7" name="Shape 40"/>
          <p:cNvSpPr/>
          <p:nvPr/>
        </p:nvSpPr>
        <p:spPr>
          <a:xfrm>
            <a:off x="2206" y="5383"/>
            <a:ext cx="13000388" cy="94784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Portfolio &amp; Risk Analytics</a:t>
            </a:r>
            <a:endParaRPr sz="44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sp>
        <p:nvSpPr>
          <p:cNvPr id="8" name="Shape 40"/>
          <p:cNvSpPr/>
          <p:nvPr/>
        </p:nvSpPr>
        <p:spPr>
          <a:xfrm>
            <a:off x="0" y="953225"/>
            <a:ext cx="13024643" cy="53511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lang="en-US" sz="2800" dirty="0" smtClean="0">
                <a:solidFill>
                  <a:schemeClr val="bg1"/>
                </a:solidFill>
                <a:effectLst/>
              </a:rPr>
              <a:t>Value strategy (AVM screener) </a:t>
            </a:r>
            <a:r>
              <a:rPr lang="en-US" sz="2800" dirty="0" err="1" smtClean="0">
                <a:solidFill>
                  <a:schemeClr val="bg1"/>
                </a:solidFill>
                <a:effectLst/>
              </a:rPr>
              <a:t>vs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 individual stock picking (GSMF) </a:t>
            </a:r>
            <a:endParaRPr sz="8000" dirty="0">
              <a:solidFill>
                <a:schemeClr val="bg1"/>
              </a:solidFill>
              <a:effectLst>
                <a:outerShdw blurRad="50800" dist="38100" dir="5400000" rotWithShape="0">
                  <a:srgbClr val="000000"/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25143" y="5063091"/>
            <a:ext cx="5234409" cy="1"/>
          </a:xfrm>
          <a:prstGeom prst="line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150837" y="4293650"/>
            <a:ext cx="404629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Value Investing</a:t>
            </a:r>
            <a:endParaRPr lang="en-US" sz="4400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559552" y="4265947"/>
            <a:ext cx="0" cy="1921856"/>
          </a:xfrm>
          <a:prstGeom prst="line">
            <a:avLst/>
          </a:prstGeom>
          <a:noFill/>
          <a:ln w="25400" cap="flat">
            <a:solidFill>
              <a:srgbClr val="0073CF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Rectangle 14"/>
          <p:cNvSpPr/>
          <p:nvPr/>
        </p:nvSpPr>
        <p:spPr>
          <a:xfrm rot="20857270">
            <a:off x="8510498" y="4973379"/>
            <a:ext cx="32624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smtClean="0">
                <a:ln/>
                <a:solidFill>
                  <a:schemeClr val="accent4"/>
                </a:solidFill>
                <a:effectLst/>
              </a:rPr>
              <a:t>Mixed Strategy</a:t>
            </a:r>
            <a:endParaRPr lang="en-US" sz="360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8" name="Rectangle 17"/>
          <p:cNvSpPr/>
          <p:nvPr/>
        </p:nvSpPr>
        <p:spPr>
          <a:xfrm rot="20857270">
            <a:off x="6673328" y="3942782"/>
            <a:ext cx="51860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Value Investing Strategy</a:t>
            </a:r>
            <a:endParaRPr lang="en-US" sz="36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14295" y="7834991"/>
            <a:ext cx="487825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Opportunity to Improve</a:t>
            </a:r>
            <a:endParaRPr lang="en-US" sz="360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551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FFFFFF"/>
      </a:dk1>
      <a:lt1>
        <a:srgbClr val="BC00FF"/>
      </a:lt1>
      <a:dk2>
        <a:srgbClr val="A7A7A7"/>
      </a:dk2>
      <a:lt2>
        <a:srgbClr val="535353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73CF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BC00FF"/>
            </a:solidFill>
            <a:effectLst>
              <a:outerShdw blurRad="50800" dist="38100" dir="5400000" rotWithShape="0">
                <a:srgbClr val="000000"/>
              </a:outerShdw>
            </a:effectLst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73CF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BC00FF"/>
            </a:solidFill>
            <a:effectLst>
              <a:outerShdw blurRad="50800" dist="38100" dir="5400000" rotWithShape="0">
                <a:srgbClr val="000000"/>
              </a:outerShdw>
            </a:effectLst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073CF"/>
          </a:solidFill>
          <a:prstDash val="solid"/>
          <a:bevel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BC00FF"/>
            </a:solidFill>
            <a:effectLst>
              <a:outerShdw blurRad="50800" dist="38100" dir="5400000" rotWithShape="0">
                <a:srgbClr val="000000"/>
              </a:outerShdw>
            </a:effectLst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73CF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BC00FF"/>
            </a:solidFill>
            <a:effectLst>
              <a:outerShdw blurRad="50800" dist="38100" dir="5400000" rotWithShape="0">
                <a:srgbClr val="000000"/>
              </a:outerShdw>
            </a:effectLst>
            <a:uFillTx/>
            <a:latin typeface="Helvetica Neue Light"/>
            <a:ea typeface="Helvetica Neue Light"/>
            <a:cs typeface="Helvetica Neue Light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143</Words>
  <Application>Microsoft Office PowerPoint</Application>
  <PresentationFormat>Custom</PresentationFormat>
  <Paragraphs>36</Paragraphs>
  <Slides>13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Avenir Roman</vt:lpstr>
      <vt:lpstr>Helvetica Neue</vt:lpstr>
      <vt:lpstr>Helvetica Neue Light</vt:lpstr>
      <vt:lpstr>Default</vt:lpstr>
      <vt:lpstr>EQS_Backtesting &amp; Comparing GSMF Portfolio.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Discounted Cash Flow</dc:title>
  <dc:creator>student</dc:creator>
  <cp:lastModifiedBy>student</cp:lastModifiedBy>
  <cp:revision>43</cp:revision>
  <dcterms:modified xsi:type="dcterms:W3CDTF">2017-04-24T21:36:46Z</dcterms:modified>
</cp:coreProperties>
</file>