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2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97E28-0188-4086-8967-65FB9B7F07BA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E7CC4-F75A-4B07-A2E5-464B2B71DB9C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E7CC4-F75A-4B07-A2E5-464B2B71DB9C}" type="slidenum">
              <a:rPr lang="fr-BE" smtClean="0"/>
              <a:pPr/>
              <a:t>8</a:t>
            </a:fld>
            <a:endParaRPr lang="fr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A87A795-F229-40DD-B062-C289BF3FB2CD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BE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84BBBC3-A8E4-43F9-93D9-17A6DBC490B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A87A795-F229-40DD-B062-C289BF3FB2CD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84BBBC3-A8E4-43F9-93D9-17A6DBC490B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A87A795-F229-40DD-B062-C289BF3FB2CD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BE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84BBBC3-A8E4-43F9-93D9-17A6DBC490B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795-F229-40DD-B062-C289BF3FB2CD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BBC3-A8E4-43F9-93D9-17A6DBC490B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795-F229-40DD-B062-C289BF3FB2CD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BBC3-A8E4-43F9-93D9-17A6DBC490B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A87A795-F229-40DD-B062-C289BF3FB2CD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84BBBC3-A8E4-43F9-93D9-17A6DBC490B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795-F229-40DD-B062-C289BF3FB2CD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BBC3-A8E4-43F9-93D9-17A6DBC490B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A87A795-F229-40DD-B062-C289BF3FB2CD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84BBBC3-A8E4-43F9-93D9-17A6DBC490B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A87A795-F229-40DD-B062-C289BF3FB2CD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84BBBC3-A8E4-43F9-93D9-17A6DBC490B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795-F229-40DD-B062-C289BF3FB2CD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BBC3-A8E4-43F9-93D9-17A6DBC490B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795-F229-40DD-B062-C289BF3FB2CD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BBC3-A8E4-43F9-93D9-17A6DBC490B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A87A795-F229-40DD-B062-C289BF3FB2CD}" type="datetimeFigureOut">
              <a:rPr lang="fr-BE" smtClean="0"/>
              <a:pPr/>
              <a:t>7/02/2012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84BBBC3-A8E4-43F9-93D9-17A6DBC490B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http://www.microapp.com/contenus_propres/fiches/produits/telechargements/1494/tutorials.htl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file:///C:\Program%20Files\Micro%20Application\BD%20Studio%20Pratic\Welcome.ex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Angela\Desktop\TIC%20travail\bd%20format%20pdf.pdf" TargetMode="External"/><Relationship Id="rId2" Type="http://schemas.openxmlformats.org/officeDocument/2006/relationships/hyperlink" Target="file:///C:\Users\Angela\Desktop\TIC%20travail\BD%20planche.bdp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23728" y="1124744"/>
            <a:ext cx="6172200" cy="1894362"/>
          </a:xfrm>
        </p:spPr>
        <p:txBody>
          <a:bodyPr>
            <a:normAutofit/>
          </a:bodyPr>
          <a:lstStyle/>
          <a:p>
            <a:pPr algn="ctr"/>
            <a:r>
              <a:rPr lang="fr-BE" sz="2800" u="sng" cap="none" dirty="0" smtClean="0">
                <a:latin typeface="Comic Sans MS" pitchFamily="66" charset="0"/>
              </a:rPr>
              <a:t>Réalisation d’une planche de BD</a:t>
            </a:r>
            <a:endParaRPr lang="fr-BE" sz="2800" u="sng" cap="none" dirty="0">
              <a:latin typeface="Comic Sans MS" pitchFamily="66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67744" y="3284984"/>
            <a:ext cx="6172200" cy="1371600"/>
          </a:xfrm>
        </p:spPr>
        <p:txBody>
          <a:bodyPr>
            <a:normAutofit/>
          </a:bodyPr>
          <a:lstStyle/>
          <a:p>
            <a:r>
              <a:rPr lang="fr-BE" sz="2400" dirty="0" smtClean="0"/>
              <a:t>Via le logiciel « BD studio </a:t>
            </a:r>
            <a:r>
              <a:rPr lang="fr-BE" sz="2400" dirty="0" err="1" smtClean="0"/>
              <a:t>pratic</a:t>
            </a:r>
            <a:r>
              <a:rPr lang="fr-BE" sz="2400" dirty="0" smtClean="0"/>
              <a:t> »</a:t>
            </a:r>
            <a:endParaRPr lang="fr-BE" sz="2400" dirty="0"/>
          </a:p>
        </p:txBody>
      </p:sp>
      <p:pic>
        <p:nvPicPr>
          <p:cNvPr id="1026" name="Picture 2" descr="C:\Users\Angela\AppData\Local\Microsoft\Windows\Temporary Internet Files\Content.IE5\JEOHXSDN\MC90023298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051410"/>
            <a:ext cx="2285781" cy="2270045"/>
          </a:xfrm>
          <a:prstGeom prst="rect">
            <a:avLst/>
          </a:prstGeom>
          <a:noFill/>
        </p:spPr>
      </p:pic>
      <p:pic>
        <p:nvPicPr>
          <p:cNvPr id="1036" name="Picture 12" descr="C:\Users\Angela\AppData\Local\Microsoft\Windows\Temporary Internet Files\Content.IE5\JEOHXSDN\MM900213507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04664"/>
            <a:ext cx="2316857" cy="1646188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u="sng" dirty="0" smtClean="0"/>
              <a:t>Objectif</a:t>
            </a:r>
            <a:endParaRPr lang="fr-BE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fr-BE" dirty="0" smtClean="0">
                <a:latin typeface="+mj-lt"/>
                <a:cs typeface="Arial" pitchFamily="34" charset="0"/>
              </a:rPr>
              <a:t>Au terme de la leçon, l’élève sera capable :</a:t>
            </a:r>
          </a:p>
          <a:p>
            <a:pPr lvl="0">
              <a:buNone/>
            </a:pPr>
            <a:endParaRPr lang="fr-BE" dirty="0" smtClean="0">
              <a:latin typeface="+mj-lt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v"/>
            </a:pPr>
            <a:r>
              <a:rPr lang="fr-BE" i="1" dirty="0" smtClean="0">
                <a:latin typeface="+mj-lt"/>
                <a:cs typeface="Arial" pitchFamily="34" charset="0"/>
              </a:rPr>
              <a:t>de réaliser une bande dessinée à l’aide du logiciel « BD studio </a:t>
            </a:r>
            <a:r>
              <a:rPr lang="fr-BE" i="1" dirty="0" err="1" smtClean="0">
                <a:latin typeface="+mj-lt"/>
                <a:cs typeface="Arial" pitchFamily="34" charset="0"/>
              </a:rPr>
              <a:t>pratic</a:t>
            </a:r>
            <a:r>
              <a:rPr lang="fr-BE" i="1" dirty="0" smtClean="0">
                <a:latin typeface="+mj-lt"/>
                <a:cs typeface="Arial" pitchFamily="34" charset="0"/>
              </a:rPr>
              <a:t> »</a:t>
            </a:r>
          </a:p>
          <a:p>
            <a:pPr marL="457200" lvl="0" indent="-457200">
              <a:buFont typeface="Wingdings" pitchFamily="2" charset="2"/>
              <a:buChar char="v"/>
            </a:pPr>
            <a:endParaRPr lang="fr-BE" dirty="0" smtClean="0">
              <a:latin typeface="+mj-lt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BE" dirty="0" smtClean="0">
                <a:latin typeface="+mj-lt"/>
                <a:cs typeface="Arial" pitchFamily="34" charset="0"/>
              </a:rPr>
              <a:t>  </a:t>
            </a:r>
            <a:r>
              <a:rPr lang="fr-BE" i="1" dirty="0" smtClean="0">
                <a:latin typeface="+mj-lt"/>
                <a:cs typeface="Arial" pitchFamily="34" charset="0"/>
              </a:rPr>
              <a:t>de présenter leur réalisation à des élèves de  </a:t>
            </a:r>
          </a:p>
          <a:p>
            <a:pPr>
              <a:buNone/>
            </a:pPr>
            <a:r>
              <a:rPr lang="fr-BE" i="1" dirty="0" smtClean="0">
                <a:latin typeface="+mj-lt"/>
                <a:cs typeface="Arial" pitchFamily="34" charset="0"/>
              </a:rPr>
              <a:t>     1</a:t>
            </a:r>
            <a:r>
              <a:rPr lang="fr-BE" i="1" baseline="30000" dirty="0" smtClean="0">
                <a:latin typeface="+mj-lt"/>
                <a:cs typeface="Arial" pitchFamily="34" charset="0"/>
              </a:rPr>
              <a:t>ère</a:t>
            </a:r>
            <a:r>
              <a:rPr lang="fr-BE" i="1" dirty="0" smtClean="0">
                <a:latin typeface="+mj-lt"/>
                <a:cs typeface="Arial" pitchFamily="34" charset="0"/>
              </a:rPr>
              <a:t> année primaire.</a:t>
            </a:r>
          </a:p>
          <a:p>
            <a:endParaRPr lang="fr-BE" dirty="0" smtClean="0"/>
          </a:p>
        </p:txBody>
      </p:sp>
      <p:pic>
        <p:nvPicPr>
          <p:cNvPr id="2052" name="Picture 4" descr="C:\Users\Angela\AppData\Local\Microsoft\Windows\Temporary Internet Files\Content.IE5\JEOHXSDN\MM90028892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4365104"/>
            <a:ext cx="1876821" cy="1776533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u="sng" dirty="0" smtClean="0"/>
              <a:t>Scénario pédagogique</a:t>
            </a:r>
            <a:endParaRPr lang="fr-BE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b="1" dirty="0" smtClean="0"/>
              <a:t>1</a:t>
            </a:r>
            <a:r>
              <a:rPr lang="fr-BE" b="1" baseline="30000" dirty="0" smtClean="0"/>
              <a:t>ère</a:t>
            </a:r>
            <a:r>
              <a:rPr lang="fr-BE" b="1" dirty="0" smtClean="0"/>
              <a:t> période (local informatique)</a:t>
            </a:r>
          </a:p>
          <a:p>
            <a:pPr>
              <a:buNone/>
            </a:pPr>
            <a:endParaRPr lang="fr-BE" b="1" dirty="0" smtClean="0"/>
          </a:p>
          <a:p>
            <a:pPr marL="719138" indent="-273050">
              <a:buFont typeface="Wingdings" pitchFamily="2" charset="2"/>
              <a:buChar char="Ø"/>
            </a:pPr>
            <a:r>
              <a:rPr lang="fr-BE" dirty="0" smtClean="0"/>
              <a:t> Présentation du projet aux élèves.</a:t>
            </a:r>
          </a:p>
          <a:p>
            <a:pPr marL="719138" indent="-273050">
              <a:buNone/>
            </a:pPr>
            <a:endParaRPr lang="fr-BE" dirty="0" smtClean="0"/>
          </a:p>
          <a:p>
            <a:pPr marL="719138" indent="-273050">
              <a:buFont typeface="Wingdings" pitchFamily="2" charset="2"/>
              <a:buChar char="Ø"/>
            </a:pPr>
            <a:r>
              <a:rPr lang="fr-BE" dirty="0" smtClean="0"/>
              <a:t> Découverte des caractéristiques de la BD :</a:t>
            </a:r>
          </a:p>
          <a:p>
            <a:pPr marL="1163638" indent="-273050">
              <a:buFont typeface="Wingdings" pitchFamily="2" charset="2"/>
              <a:buChar char="§"/>
            </a:pPr>
            <a:r>
              <a:rPr lang="fr-BE" dirty="0" smtClean="0"/>
              <a:t>Représentations initiales</a:t>
            </a:r>
          </a:p>
          <a:p>
            <a:pPr marL="1163638" indent="-273050">
              <a:buFont typeface="Wingdings" pitchFamily="2" charset="2"/>
              <a:buChar char="§"/>
            </a:pPr>
            <a:r>
              <a:rPr lang="fr-BE" dirty="0" smtClean="0"/>
              <a:t>Lecture de BD / recherches de sites dédiés à la BD.</a:t>
            </a:r>
          </a:p>
          <a:p>
            <a:pPr>
              <a:buNone/>
            </a:pPr>
            <a:endParaRPr lang="fr-BE" dirty="0"/>
          </a:p>
        </p:txBody>
      </p:sp>
      <p:pic>
        <p:nvPicPr>
          <p:cNvPr id="3087" name="Picture 15" descr="C:\Users\Angela\AppData\Local\Microsoft\Windows\Temporary Internet Files\Content.IE5\OGIAWLTG\MM900356805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620688"/>
            <a:ext cx="1555254" cy="1555254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u="sng" dirty="0" smtClean="0"/>
              <a:t>Scénario pédagogique</a:t>
            </a:r>
            <a:endParaRPr lang="fr-BE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b="1" dirty="0" smtClean="0"/>
              <a:t>2</a:t>
            </a:r>
            <a:r>
              <a:rPr lang="fr-BE" b="1" baseline="30000" dirty="0" smtClean="0"/>
              <a:t>ème</a:t>
            </a:r>
            <a:r>
              <a:rPr lang="fr-BE" b="1" dirty="0" smtClean="0"/>
              <a:t> période (en classe)</a:t>
            </a:r>
          </a:p>
          <a:p>
            <a:endParaRPr lang="fr-BE" b="1" dirty="0" smtClean="0"/>
          </a:p>
          <a:p>
            <a:pPr marL="788988" indent="-273050">
              <a:buFont typeface="Wingdings" pitchFamily="2" charset="2"/>
              <a:buChar char="Ø"/>
            </a:pPr>
            <a:r>
              <a:rPr lang="fr-BE" b="1" dirty="0" smtClean="0"/>
              <a:t> </a:t>
            </a:r>
            <a:r>
              <a:rPr lang="fr-BE" dirty="0" smtClean="0"/>
              <a:t>Suite de la découverte des caractéristiques de la BD :</a:t>
            </a:r>
          </a:p>
          <a:p>
            <a:pPr marL="1163638" indent="-273050">
              <a:buFont typeface="Wingdings" pitchFamily="2" charset="2"/>
              <a:buChar char="§"/>
            </a:pPr>
            <a:r>
              <a:rPr lang="fr-BE" b="1" dirty="0" smtClean="0"/>
              <a:t> </a:t>
            </a:r>
            <a:r>
              <a:rPr lang="fr-BE" dirty="0" smtClean="0"/>
              <a:t>Travail de groupe : Observation d’une BD</a:t>
            </a:r>
          </a:p>
          <a:p>
            <a:pPr marL="1163638" indent="-273050">
              <a:buFont typeface="Wingdings" pitchFamily="2" charset="2"/>
              <a:buChar char="§"/>
            </a:pPr>
            <a:r>
              <a:rPr lang="fr-BE" dirty="0" smtClean="0"/>
              <a:t> Mise en commun : liste des </a:t>
            </a:r>
          </a:p>
          <a:p>
            <a:pPr marL="1163638" indent="-273050">
              <a:buNone/>
            </a:pPr>
            <a:r>
              <a:rPr lang="fr-BE" dirty="0" smtClean="0"/>
              <a:t>     caractéristiques et de leur fonction dans </a:t>
            </a:r>
          </a:p>
          <a:p>
            <a:pPr marL="1163638" indent="-273050">
              <a:buNone/>
            </a:pPr>
            <a:r>
              <a:rPr lang="fr-BE" dirty="0" smtClean="0"/>
              <a:t>     la BD</a:t>
            </a:r>
          </a:p>
          <a:p>
            <a:pPr marL="1163638" indent="-273050">
              <a:buFont typeface="Wingdings" pitchFamily="2" charset="2"/>
              <a:buChar char="§"/>
            </a:pPr>
            <a:r>
              <a:rPr lang="fr-BE" dirty="0" smtClean="0"/>
              <a:t> Confrontation des nouveaux savoirs avec </a:t>
            </a:r>
          </a:p>
          <a:p>
            <a:pPr marL="1163638" indent="-273050">
              <a:buNone/>
            </a:pPr>
            <a:r>
              <a:rPr lang="fr-BE" dirty="0" smtClean="0"/>
              <a:t>     leurs représentations initiales</a:t>
            </a:r>
          </a:p>
          <a:p>
            <a:pPr marL="1163638" indent="-273050">
              <a:buFont typeface="Wingdings" pitchFamily="2" charset="2"/>
              <a:buChar char="§"/>
            </a:pPr>
            <a:r>
              <a:rPr lang="fr-BE" dirty="0" smtClean="0"/>
              <a:t> Synthèse écrite</a:t>
            </a:r>
          </a:p>
          <a:p>
            <a:pPr>
              <a:buNone/>
            </a:pPr>
            <a:endParaRPr lang="fr-BE" b="1" dirty="0" smtClean="0"/>
          </a:p>
          <a:p>
            <a:pPr>
              <a:buNone/>
            </a:pPr>
            <a:endParaRPr lang="fr-BE" b="1" dirty="0"/>
          </a:p>
        </p:txBody>
      </p:sp>
      <p:pic>
        <p:nvPicPr>
          <p:cNvPr id="6151" name="Picture 7" descr="C:\Users\Angela\AppData\Local\Microsoft\Windows\Temporary Internet Files\Content.IE5\CPW0EWY9\MM900354499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764704"/>
            <a:ext cx="1780108" cy="1361259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67600" cy="580926"/>
          </a:xfrm>
        </p:spPr>
        <p:txBody>
          <a:bodyPr/>
          <a:lstStyle/>
          <a:p>
            <a:r>
              <a:rPr lang="fr-BE" dirty="0" smtClean="0"/>
              <a:t>Synthèse</a:t>
            </a:r>
            <a:endParaRPr lang="fr-BE" dirty="0"/>
          </a:p>
        </p:txBody>
      </p:sp>
      <p:pic>
        <p:nvPicPr>
          <p:cNvPr id="4" name="Image 3" descr="synthèse - phot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332656"/>
            <a:ext cx="4766236" cy="6858000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7467600" cy="1143000"/>
          </a:xfrm>
        </p:spPr>
        <p:txBody>
          <a:bodyPr/>
          <a:lstStyle/>
          <a:p>
            <a:r>
              <a:rPr lang="fr-BE" b="1" u="sng" dirty="0" smtClean="0"/>
              <a:t>Scénario pédagogique</a:t>
            </a:r>
            <a:endParaRPr lang="fr-BE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7467600" cy="5256584"/>
          </a:xfrm>
        </p:spPr>
        <p:txBody>
          <a:bodyPr>
            <a:normAutofit/>
          </a:bodyPr>
          <a:lstStyle/>
          <a:p>
            <a:r>
              <a:rPr lang="fr-BE" b="1" dirty="0" smtClean="0"/>
              <a:t>3</a:t>
            </a:r>
            <a:r>
              <a:rPr lang="fr-BE" b="1" baseline="30000" dirty="0" smtClean="0"/>
              <a:t>ème</a:t>
            </a:r>
            <a:r>
              <a:rPr lang="fr-BE" b="1" dirty="0" smtClean="0"/>
              <a:t> période (local informatique)</a:t>
            </a:r>
          </a:p>
          <a:p>
            <a:endParaRPr lang="fr-BE" b="1" dirty="0" smtClean="0"/>
          </a:p>
          <a:p>
            <a:pPr marL="796925" indent="-280988" defTabSz="796925">
              <a:buFont typeface="Wingdings" pitchFamily="2" charset="2"/>
              <a:buChar char="Ø"/>
            </a:pPr>
            <a:r>
              <a:rPr lang="fr-BE" dirty="0" smtClean="0"/>
              <a:t>Création des groupes de travail (par 2)</a:t>
            </a:r>
          </a:p>
          <a:p>
            <a:pPr marL="796925" indent="-280988" defTabSz="796925">
              <a:buFont typeface="Wingdings" pitchFamily="2" charset="2"/>
              <a:buChar char="Ø"/>
            </a:pPr>
            <a:r>
              <a:rPr lang="fr-BE" dirty="0" smtClean="0">
                <a:hlinkClick r:id="rId2"/>
              </a:rPr>
              <a:t>Présentation du didacticiel :  </a:t>
            </a:r>
            <a:endParaRPr lang="fr-BE" dirty="0" smtClean="0"/>
          </a:p>
          <a:p>
            <a:pPr marL="1077913" indent="-280988" defTabSz="796925">
              <a:buFont typeface="Wingdings" pitchFamily="2" charset="2"/>
              <a:buChar char="§"/>
            </a:pPr>
            <a:r>
              <a:rPr lang="fr-BE" sz="2000" i="1" dirty="0" smtClean="0"/>
              <a:t>Comment créer une planche</a:t>
            </a:r>
          </a:p>
          <a:p>
            <a:pPr marL="1077913" indent="-280988" defTabSz="796925">
              <a:buFont typeface="Wingdings" pitchFamily="2" charset="2"/>
              <a:buChar char="§"/>
            </a:pPr>
            <a:r>
              <a:rPr lang="fr-BE" sz="2000" i="1" dirty="0" smtClean="0"/>
              <a:t>Comment ajouter du texte et des onomatopées</a:t>
            </a:r>
          </a:p>
          <a:p>
            <a:pPr marL="1077913" lvl="0" indent="-280988" defTabSz="796925">
              <a:buFont typeface="Wingdings" pitchFamily="2" charset="2"/>
              <a:buChar char="§"/>
            </a:pPr>
            <a:r>
              <a:rPr lang="fr-BE" sz="2000" i="1" dirty="0" smtClean="0"/>
              <a:t>Comment personnaliser en utilisant ses propres modèles</a:t>
            </a:r>
          </a:p>
          <a:p>
            <a:pPr marL="1077913" indent="-280988" defTabSz="796925">
              <a:buFont typeface="Wingdings" pitchFamily="2" charset="2"/>
              <a:buChar char="§"/>
            </a:pPr>
            <a:r>
              <a:rPr lang="fr-BE" sz="2000" i="1" dirty="0" smtClean="0"/>
              <a:t>Comment exporter/imprimer nos créations</a:t>
            </a:r>
          </a:p>
          <a:p>
            <a:pPr marL="796925" lvl="0" indent="-280988" defTabSz="796925">
              <a:buFont typeface="Wingdings" pitchFamily="2" charset="2"/>
              <a:buChar char="Ø"/>
            </a:pPr>
            <a:r>
              <a:rPr lang="fr-BE" dirty="0" smtClean="0"/>
              <a:t> Constitution d’un groupe de </a:t>
            </a:r>
            <a:r>
              <a:rPr lang="fr-BE" dirty="0" err="1" smtClean="0"/>
              <a:t>remédiation</a:t>
            </a:r>
            <a:endParaRPr lang="fr-BE" dirty="0" smtClean="0"/>
          </a:p>
          <a:p>
            <a:pPr marL="1077913" indent="-280988" defTabSz="796925">
              <a:buFont typeface="Wingdings" pitchFamily="2" charset="2"/>
              <a:buChar char="§"/>
            </a:pPr>
            <a:endParaRPr lang="fr-BE" dirty="0" smtClean="0"/>
          </a:p>
          <a:p>
            <a:pPr marL="1266825" indent="-280988" defTabSz="796925">
              <a:buFont typeface="Wingdings" pitchFamily="2" charset="2"/>
              <a:buChar char="§"/>
            </a:pPr>
            <a:endParaRPr lang="fr-BE" dirty="0" smtClean="0"/>
          </a:p>
        </p:txBody>
      </p:sp>
      <p:pic>
        <p:nvPicPr>
          <p:cNvPr id="7176" name="Picture 8" descr="C:\Users\Angela\AppData\Local\Microsoft\Windows\Temporary Internet Files\Content.IE5\IA21PJJA\MM900236381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836712"/>
            <a:ext cx="1207591" cy="1154315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467600" cy="1143000"/>
          </a:xfrm>
        </p:spPr>
        <p:txBody>
          <a:bodyPr/>
          <a:lstStyle/>
          <a:p>
            <a:r>
              <a:rPr lang="fr-BE" b="1" u="sng" dirty="0" smtClean="0"/>
              <a:t>Scénario pédagogique</a:t>
            </a:r>
            <a:endParaRPr lang="fr-BE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b="1" dirty="0" smtClean="0"/>
              <a:t>4</a:t>
            </a:r>
            <a:r>
              <a:rPr lang="fr-BE" b="1" baseline="30000" dirty="0" smtClean="0"/>
              <a:t>ème</a:t>
            </a:r>
            <a:r>
              <a:rPr lang="fr-BE" b="1" dirty="0" smtClean="0"/>
              <a:t> période (local informatique)</a:t>
            </a:r>
          </a:p>
          <a:p>
            <a:endParaRPr lang="fr-BE" b="1" dirty="0" smtClean="0"/>
          </a:p>
          <a:p>
            <a:pPr>
              <a:buFont typeface="Wingdings" pitchFamily="2" charset="2"/>
              <a:buChar char="Ø"/>
            </a:pPr>
            <a:r>
              <a:rPr lang="fr-BE" b="1" dirty="0" smtClean="0"/>
              <a:t> </a:t>
            </a:r>
            <a:r>
              <a:rPr lang="fr-BE" dirty="0" smtClean="0"/>
              <a:t>1er jet de la BD</a:t>
            </a:r>
          </a:p>
          <a:p>
            <a:pPr>
              <a:buNone/>
            </a:pPr>
            <a:endParaRPr lang="fr-BE" dirty="0" smtClean="0"/>
          </a:p>
          <a:p>
            <a:pPr>
              <a:buFont typeface="Wingdings" pitchFamily="2" charset="2"/>
              <a:buChar char="Ø"/>
            </a:pPr>
            <a:r>
              <a:rPr lang="fr-BE" dirty="0" smtClean="0"/>
              <a:t> Autocorrection grâce à une grille d’auto-évaluation</a:t>
            </a:r>
          </a:p>
          <a:p>
            <a:pPr>
              <a:buFont typeface="Wingdings" pitchFamily="2" charset="2"/>
              <a:buChar char="Ø"/>
            </a:pPr>
            <a:endParaRPr lang="fr-BE" dirty="0" smtClean="0"/>
          </a:p>
        </p:txBody>
      </p:sp>
      <p:pic>
        <p:nvPicPr>
          <p:cNvPr id="5122" name="Picture 2" descr="C:\Users\Angela\AppData\Local\Microsoft\Windows\Temporary Internet Files\Content.IE5\IA21PJJA\MM900356604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509120"/>
            <a:ext cx="1430760" cy="143076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467600" cy="580926"/>
          </a:xfrm>
        </p:spPr>
        <p:txBody>
          <a:bodyPr/>
          <a:lstStyle/>
          <a:p>
            <a:r>
              <a:rPr lang="fr-BE" dirty="0" smtClean="0"/>
              <a:t>Grille d’auto-évaluation</a:t>
            </a:r>
            <a:endParaRPr lang="fr-BE" dirty="0"/>
          </a:p>
        </p:txBody>
      </p:sp>
      <p:pic>
        <p:nvPicPr>
          <p:cNvPr id="4" name="Image 3" descr="grille auto evaluation phot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908720"/>
            <a:ext cx="6972139" cy="594928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u="sng" dirty="0" smtClean="0"/>
              <a:t>Scénario pédagogique</a:t>
            </a:r>
            <a:endParaRPr lang="fr-BE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BE" b="1" dirty="0" smtClean="0"/>
              <a:t>5</a:t>
            </a:r>
            <a:r>
              <a:rPr lang="fr-BE" b="1" baseline="30000" dirty="0" smtClean="0"/>
              <a:t>ème</a:t>
            </a:r>
            <a:r>
              <a:rPr lang="fr-BE" b="1" dirty="0" smtClean="0"/>
              <a:t> / 6</a:t>
            </a:r>
            <a:r>
              <a:rPr lang="fr-BE" b="1" baseline="30000" dirty="0" smtClean="0"/>
              <a:t>ème</a:t>
            </a:r>
            <a:r>
              <a:rPr lang="fr-BE" b="1" dirty="0" smtClean="0"/>
              <a:t> période (local informatique)</a:t>
            </a:r>
          </a:p>
          <a:p>
            <a:pPr>
              <a:buNone/>
            </a:pPr>
            <a:endParaRPr lang="fr-BE" b="1" dirty="0" smtClean="0"/>
          </a:p>
          <a:p>
            <a:pPr marL="788988" indent="-273050" defTabSz="890588">
              <a:buFont typeface="Wingdings" pitchFamily="2" charset="2"/>
              <a:buChar char="Ø"/>
            </a:pPr>
            <a:r>
              <a:rPr lang="fr-BE" dirty="0" smtClean="0"/>
              <a:t>Réalisation de la planche de BD à l’aide du </a:t>
            </a:r>
          </a:p>
          <a:p>
            <a:pPr>
              <a:buNone/>
            </a:pPr>
            <a:r>
              <a:rPr lang="fr-BE" dirty="0" smtClean="0"/>
              <a:t>          logiciel «</a:t>
            </a:r>
            <a:r>
              <a:rPr lang="fr-BE" dirty="0" smtClean="0">
                <a:hlinkClick r:id="rId2" action="ppaction://hlinkfile"/>
              </a:rPr>
              <a:t> BD studio </a:t>
            </a:r>
            <a:r>
              <a:rPr lang="fr-BE" dirty="0" err="1" smtClean="0">
                <a:hlinkClick r:id="rId2" action="ppaction://hlinkfile"/>
              </a:rPr>
              <a:t>pratic</a:t>
            </a:r>
            <a:r>
              <a:rPr lang="fr-BE" dirty="0" smtClean="0"/>
              <a:t> »</a:t>
            </a:r>
          </a:p>
          <a:p>
            <a:pPr>
              <a:buNone/>
            </a:pPr>
            <a:endParaRPr lang="fr-BE" dirty="0" smtClean="0"/>
          </a:p>
          <a:p>
            <a:pPr marL="788988" indent="-273050">
              <a:buFont typeface="Wingdings" pitchFamily="2" charset="2"/>
              <a:buChar char="Ø"/>
            </a:pPr>
            <a:r>
              <a:rPr lang="fr-BE" dirty="0" smtClean="0"/>
              <a:t> Impression de la plancher de BD</a:t>
            </a:r>
          </a:p>
          <a:p>
            <a:pPr marL="788988" indent="-273050">
              <a:buFont typeface="Wingdings" pitchFamily="2" charset="2"/>
              <a:buChar char="Ø"/>
            </a:pPr>
            <a:endParaRPr lang="fr-BE" dirty="0" smtClean="0"/>
          </a:p>
          <a:p>
            <a:pPr marL="788988" indent="-273050" defTabSz="796925">
              <a:buFont typeface="Wingdings" pitchFamily="2" charset="2"/>
              <a:buChar char="Ø"/>
            </a:pPr>
            <a:r>
              <a:rPr lang="fr-BE" dirty="0" smtClean="0"/>
              <a:t> Entrainement de la lecture de leur BD</a:t>
            </a:r>
          </a:p>
          <a:p>
            <a:pPr>
              <a:buNone/>
            </a:pPr>
            <a:endParaRPr lang="fr-BE" b="1" dirty="0" smtClean="0"/>
          </a:p>
          <a:p>
            <a:pPr>
              <a:buNone/>
            </a:pPr>
            <a:endParaRPr lang="fr-BE" dirty="0" smtClean="0"/>
          </a:p>
        </p:txBody>
      </p:sp>
      <p:pic>
        <p:nvPicPr>
          <p:cNvPr id="4098" name="Picture 2" descr="C:\Users\Angela\AppData\Local\Microsoft\Windows\Temporary Internet Files\Content.IE5\JEOHXSDN\MM900283016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04664"/>
            <a:ext cx="1512168" cy="1512168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u="sng" dirty="0" smtClean="0"/>
              <a:t>Scénario pédagogique</a:t>
            </a:r>
            <a:endParaRPr lang="fr-BE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b="1" dirty="0" smtClean="0"/>
              <a:t>7</a:t>
            </a:r>
            <a:r>
              <a:rPr lang="fr-BE" b="1" baseline="30000" dirty="0" smtClean="0"/>
              <a:t>ème</a:t>
            </a:r>
            <a:r>
              <a:rPr lang="fr-BE" b="1" dirty="0" smtClean="0"/>
              <a:t> période (en classe)  </a:t>
            </a:r>
          </a:p>
          <a:p>
            <a:pPr>
              <a:buNone/>
            </a:pPr>
            <a:r>
              <a:rPr lang="fr-BE" dirty="0" smtClean="0"/>
              <a:t>    </a:t>
            </a:r>
          </a:p>
          <a:p>
            <a:pPr marL="788988" indent="-273050">
              <a:buFont typeface="Wingdings" pitchFamily="2" charset="2"/>
              <a:buChar char="Ø"/>
            </a:pPr>
            <a:r>
              <a:rPr lang="fr-BE" dirty="0" smtClean="0"/>
              <a:t> Présentation des différentes planches de BD aux enfants de 1</a:t>
            </a:r>
            <a:r>
              <a:rPr lang="fr-BE" baseline="30000" dirty="0" smtClean="0"/>
              <a:t>ère</a:t>
            </a:r>
            <a:r>
              <a:rPr lang="fr-BE" dirty="0" smtClean="0"/>
              <a:t> primaire</a:t>
            </a:r>
          </a:p>
          <a:p>
            <a:pPr marL="788988" indent="-273050">
              <a:buFont typeface="Wingdings" pitchFamily="2" charset="2"/>
              <a:buChar char="Ø"/>
            </a:pPr>
            <a:endParaRPr lang="fr-BE" dirty="0" smtClean="0"/>
          </a:p>
          <a:p>
            <a:pPr marL="788988" indent="-273050">
              <a:buFont typeface="Wingdings" pitchFamily="2" charset="2"/>
              <a:buChar char="Ø"/>
            </a:pPr>
            <a:r>
              <a:rPr lang="fr-BE" dirty="0" smtClean="0"/>
              <a:t> Rassemblement des planches de BD pour former un livre pour la classe</a:t>
            </a:r>
          </a:p>
          <a:p>
            <a:pPr marL="788988" indent="-273050">
              <a:buNone/>
            </a:pPr>
            <a:endParaRPr lang="fr-BE" dirty="0" smtClean="0"/>
          </a:p>
          <a:p>
            <a:pPr marL="788988" indent="-273050">
              <a:buFont typeface="Wingdings" pitchFamily="2" charset="2"/>
              <a:buChar char="Ø"/>
            </a:pPr>
            <a:r>
              <a:rPr lang="fr-BE" dirty="0" smtClean="0"/>
              <a:t> Evaluation</a:t>
            </a:r>
          </a:p>
          <a:p>
            <a:pPr>
              <a:buNone/>
            </a:pPr>
            <a:endParaRPr lang="fr-BE" dirty="0"/>
          </a:p>
        </p:txBody>
      </p:sp>
      <p:pic>
        <p:nvPicPr>
          <p:cNvPr id="8195" name="Picture 3" descr="C:\Users\Angela\AppData\Local\Microsoft\Windows\Temporary Internet Files\Content.IE5\OGIAWLTG\MM900283014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293096"/>
            <a:ext cx="1963241" cy="1963241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ritères - phot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724" y="908720"/>
            <a:ext cx="8528032" cy="4392488"/>
          </a:xfrm>
          <a:prstGeom prst="rect">
            <a:avLst/>
          </a:prstGeom>
        </p:spPr>
      </p:pic>
      <p:pic>
        <p:nvPicPr>
          <p:cNvPr id="9218" name="Picture 2" descr="C:\Users\Angela\AppData\Local\Microsoft\Windows\Temporary Internet Files\Content.IE5\OGIAWLTG\MM900283641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4581128"/>
            <a:ext cx="824036" cy="1779169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Réalisation finale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endParaRPr lang="fr-BE" dirty="0" smtClean="0">
              <a:latin typeface="Comic Sans MS" pitchFamily="66" charset="0"/>
            </a:endParaRPr>
          </a:p>
          <a:p>
            <a:pPr algn="ctr">
              <a:buNone/>
            </a:pPr>
            <a:endParaRPr lang="fr-BE" dirty="0" smtClean="0">
              <a:latin typeface="Comic Sans MS" pitchFamily="66" charset="0"/>
              <a:hlinkClick r:id="rId2" action="ppaction://hlinkfile"/>
            </a:endParaRPr>
          </a:p>
          <a:p>
            <a:pPr algn="ctr">
              <a:buNone/>
            </a:pPr>
            <a:r>
              <a:rPr lang="fr-BE" dirty="0" smtClean="0">
                <a:latin typeface="Comic Sans MS" pitchFamily="66" charset="0"/>
                <a:hlinkClick r:id="rId2" action="ppaction://hlinkfile"/>
              </a:rPr>
              <a:t>Notre bande dessinée (« BD studio </a:t>
            </a:r>
            <a:r>
              <a:rPr lang="fr-BE" dirty="0" err="1" smtClean="0">
                <a:latin typeface="Comic Sans MS" pitchFamily="66" charset="0"/>
                <a:hlinkClick r:id="rId2" action="ppaction://hlinkfile"/>
              </a:rPr>
              <a:t>pratic</a:t>
            </a:r>
            <a:r>
              <a:rPr lang="fr-BE" dirty="0" smtClean="0">
                <a:latin typeface="Comic Sans MS" pitchFamily="66" charset="0"/>
                <a:hlinkClick r:id="rId2" action="ppaction://hlinkfile"/>
              </a:rPr>
              <a:t> »)</a:t>
            </a:r>
            <a:endParaRPr lang="fr-BE" dirty="0" smtClean="0">
              <a:latin typeface="Comic Sans MS" pitchFamily="66" charset="0"/>
            </a:endParaRPr>
          </a:p>
          <a:p>
            <a:pPr algn="ctr">
              <a:buNone/>
            </a:pPr>
            <a:endParaRPr lang="fr-BE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fr-BE" dirty="0" smtClean="0">
                <a:latin typeface="Comic Sans MS" pitchFamily="66" charset="0"/>
                <a:hlinkClick r:id="rId3" action="ppaction://hlinkfile"/>
              </a:rPr>
              <a:t>Notre bande dessinée (format </a:t>
            </a:r>
            <a:r>
              <a:rPr lang="fr-BE" dirty="0" err="1" smtClean="0">
                <a:latin typeface="Comic Sans MS" pitchFamily="66" charset="0"/>
                <a:hlinkClick r:id="rId3" action="ppaction://hlinkfile"/>
              </a:rPr>
              <a:t>pdf</a:t>
            </a:r>
            <a:r>
              <a:rPr lang="fr-BE" dirty="0" smtClean="0">
                <a:latin typeface="Comic Sans MS" pitchFamily="66" charset="0"/>
                <a:hlinkClick r:id="rId3" action="ppaction://hlinkfile"/>
              </a:rPr>
              <a:t>)</a:t>
            </a:r>
            <a:endParaRPr lang="fr-BE" dirty="0" smtClean="0">
              <a:latin typeface="Comic Sans MS" pitchFamily="66" charset="0"/>
            </a:endParaRPr>
          </a:p>
        </p:txBody>
      </p:sp>
      <p:pic>
        <p:nvPicPr>
          <p:cNvPr id="10244" name="Picture 4" descr="C:\Users\Angela\AppData\Local\Microsoft\Windows\Temporary Internet Files\Content.IE5\CPW0EWY9\MM900283997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4509120"/>
            <a:ext cx="1457250" cy="1323669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bd photo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7036597"/>
          </a:xfr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Avantages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BE" dirty="0" smtClean="0"/>
              <a:t>Source de motivation</a:t>
            </a:r>
          </a:p>
          <a:p>
            <a:pPr>
              <a:buFontTx/>
              <a:buChar char="-"/>
            </a:pPr>
            <a:endParaRPr lang="fr-BE" dirty="0" smtClean="0"/>
          </a:p>
          <a:p>
            <a:pPr>
              <a:buFontTx/>
              <a:buChar char="-"/>
            </a:pPr>
            <a:r>
              <a:rPr lang="fr-BE" dirty="0" smtClean="0"/>
              <a:t>Permet d’aborder et de créer une bande dessinée de manière originale</a:t>
            </a:r>
          </a:p>
          <a:p>
            <a:pPr>
              <a:buFontTx/>
              <a:buChar char="-"/>
            </a:pPr>
            <a:endParaRPr lang="fr-BE" dirty="0" smtClean="0"/>
          </a:p>
          <a:p>
            <a:pPr>
              <a:buFontTx/>
              <a:buChar char="-"/>
            </a:pPr>
            <a:r>
              <a:rPr lang="fr-BE" dirty="0" smtClean="0"/>
              <a:t>Pas besoin de talent de dessinateur</a:t>
            </a:r>
          </a:p>
          <a:p>
            <a:pPr>
              <a:buFontTx/>
              <a:buChar char="-"/>
            </a:pPr>
            <a:endParaRPr lang="fr-BE" dirty="0" smtClean="0"/>
          </a:p>
          <a:p>
            <a:pPr>
              <a:buFontTx/>
              <a:buChar char="-"/>
            </a:pPr>
            <a:r>
              <a:rPr lang="fr-BE" dirty="0" smtClean="0"/>
              <a:t>Favorise l’imagination</a:t>
            </a:r>
          </a:p>
          <a:p>
            <a:pPr>
              <a:buFontTx/>
              <a:buChar char="-"/>
            </a:pPr>
            <a:endParaRPr lang="fr-BE" dirty="0"/>
          </a:p>
        </p:txBody>
      </p:sp>
    </p:spTree>
  </p:cSld>
  <p:clrMapOvr>
    <a:masterClrMapping/>
  </p:clrMapOvr>
  <p:transition>
    <p:newsfla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1143000"/>
          </a:xfrm>
        </p:spPr>
        <p:txBody>
          <a:bodyPr/>
          <a:lstStyle/>
          <a:p>
            <a:r>
              <a:rPr lang="fr-BE" dirty="0" smtClean="0"/>
              <a:t>Contraintes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BE" dirty="0" smtClean="0"/>
              <a:t>Maitrise du programme « BD studio </a:t>
            </a:r>
            <a:r>
              <a:rPr lang="fr-BE" dirty="0" err="1" smtClean="0"/>
              <a:t>pratic</a:t>
            </a:r>
            <a:r>
              <a:rPr lang="fr-BE" dirty="0" smtClean="0"/>
              <a:t> »</a:t>
            </a:r>
          </a:p>
          <a:p>
            <a:pPr>
              <a:buFontTx/>
              <a:buChar char="-"/>
            </a:pPr>
            <a:endParaRPr lang="fr-BE" dirty="0" smtClean="0"/>
          </a:p>
          <a:p>
            <a:pPr>
              <a:buFontTx/>
              <a:buChar char="-"/>
            </a:pPr>
            <a:r>
              <a:rPr lang="fr-BE" dirty="0" smtClean="0"/>
              <a:t>Un certain nombre d’ordinateurs requis</a:t>
            </a:r>
          </a:p>
          <a:p>
            <a:pPr>
              <a:buFontTx/>
              <a:buChar char="-"/>
            </a:pPr>
            <a:endParaRPr lang="fr-BE" dirty="0" smtClean="0"/>
          </a:p>
          <a:p>
            <a:pPr>
              <a:buFontTx/>
              <a:buChar char="-"/>
            </a:pPr>
            <a:r>
              <a:rPr lang="fr-BE" dirty="0" smtClean="0"/>
              <a:t>Installation du logiciel sur chaque ordinateur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322</TotalTime>
  <Words>279</Words>
  <Application>Microsoft Office PowerPoint</Application>
  <PresentationFormat>Affichage à l'écran (4:3)</PresentationFormat>
  <Paragraphs>85</Paragraphs>
  <Slides>15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Oriel</vt:lpstr>
      <vt:lpstr>Réalisation d’une planche de BD</vt:lpstr>
      <vt:lpstr>Objectif</vt:lpstr>
      <vt:lpstr>Scénario pédagogique</vt:lpstr>
      <vt:lpstr>Scénario pédagogique</vt:lpstr>
      <vt:lpstr>Synthèse</vt:lpstr>
      <vt:lpstr>Scénario pédagogique</vt:lpstr>
      <vt:lpstr>Scénario pédagogique</vt:lpstr>
      <vt:lpstr>Grille d’auto-évaluation</vt:lpstr>
      <vt:lpstr>Scénario pédagogique</vt:lpstr>
      <vt:lpstr>Scénario pédagogique</vt:lpstr>
      <vt:lpstr>Diapositive 11</vt:lpstr>
      <vt:lpstr>Réalisation finale</vt:lpstr>
      <vt:lpstr>Diapositive 13</vt:lpstr>
      <vt:lpstr>Avantages</vt:lpstr>
      <vt:lpstr>Contraintes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Réalisation d’une planche de BD</dc:title>
  <dc:creator>Angela</dc:creator>
  <cp:lastModifiedBy>Angela</cp:lastModifiedBy>
  <cp:revision>54</cp:revision>
  <dcterms:created xsi:type="dcterms:W3CDTF">2012-02-03T10:43:59Z</dcterms:created>
  <dcterms:modified xsi:type="dcterms:W3CDTF">2012-02-07T07:49:57Z</dcterms:modified>
</cp:coreProperties>
</file>