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7700" cy="43192700"/>
  <p:notesSz cx="6858000" cy="9144000"/>
  <p:defaultTextStyle>
    <a:lvl1pPr>
      <a:defRPr sz="1300">
        <a:latin typeface="Times New Roman"/>
        <a:ea typeface="Times New Roman"/>
        <a:cs typeface="Times New Roman"/>
        <a:sym typeface="Times New Roman"/>
      </a:defRPr>
    </a:lvl1pPr>
    <a:lvl2pPr indent="457200">
      <a:defRPr sz="1300">
        <a:latin typeface="Times New Roman"/>
        <a:ea typeface="Times New Roman"/>
        <a:cs typeface="Times New Roman"/>
        <a:sym typeface="Times New Roman"/>
      </a:defRPr>
    </a:lvl2pPr>
    <a:lvl3pPr indent="914400">
      <a:defRPr sz="1300">
        <a:latin typeface="Times New Roman"/>
        <a:ea typeface="Times New Roman"/>
        <a:cs typeface="Times New Roman"/>
        <a:sym typeface="Times New Roman"/>
      </a:defRPr>
    </a:lvl3pPr>
    <a:lvl4pPr indent="1371600">
      <a:defRPr sz="1300">
        <a:latin typeface="Times New Roman"/>
        <a:ea typeface="Times New Roman"/>
        <a:cs typeface="Times New Roman"/>
        <a:sym typeface="Times New Roman"/>
      </a:defRPr>
    </a:lvl4pPr>
    <a:lvl5pPr indent="1828800">
      <a:defRPr sz="1300">
        <a:latin typeface="Times New Roman"/>
        <a:ea typeface="Times New Roman"/>
        <a:cs typeface="Times New Roman"/>
        <a:sym typeface="Times New Roman"/>
      </a:defRPr>
    </a:lvl5pPr>
    <a:lvl6pPr>
      <a:defRPr sz="1300">
        <a:latin typeface="Times New Roman"/>
        <a:ea typeface="Times New Roman"/>
        <a:cs typeface="Times New Roman"/>
        <a:sym typeface="Times New Roman"/>
      </a:defRPr>
    </a:lvl6pPr>
    <a:lvl7pPr>
      <a:defRPr sz="1300">
        <a:latin typeface="Times New Roman"/>
        <a:ea typeface="Times New Roman"/>
        <a:cs typeface="Times New Roman"/>
        <a:sym typeface="Times New Roman"/>
      </a:defRPr>
    </a:lvl7pPr>
    <a:lvl8pPr>
      <a:defRPr sz="1300">
        <a:latin typeface="Times New Roman"/>
        <a:ea typeface="Times New Roman"/>
        <a:cs typeface="Times New Roman"/>
        <a:sym typeface="Times New Roman"/>
      </a:defRPr>
    </a:lvl8pPr>
    <a:lvl9pPr>
      <a:defRPr sz="1300"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4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1152" y="4536"/>
      </p:cViewPr>
      <p:guideLst>
        <p:guide orient="horz" pos="13604"/>
        <p:guide pos="10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2510117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23225125" y="39365237"/>
            <a:ext cx="6751638" cy="1119944"/>
          </a:xfrm>
          <a:prstGeom prst="rect">
            <a:avLst/>
          </a:prstGeom>
          <a:ln w="12700">
            <a:miter lim="400000"/>
          </a:ln>
        </p:spPr>
        <p:txBody>
          <a:bodyPr lIns="175695" tIns="175695" rIns="175695" bIns="175695">
            <a:spAutoFit/>
          </a:bodyPr>
          <a:lstStyle>
            <a:lvl1pPr algn="r" defTabSz="717550">
              <a:defRPr sz="53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1pPr>
      <a:lvl2pPr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2pPr>
      <a:lvl3pPr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3pPr>
      <a:lvl4pPr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4pPr>
      <a:lvl5pPr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5pPr>
      <a:lvl6pPr indent="457200"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6pPr>
      <a:lvl7pPr indent="914400"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7pPr>
      <a:lvl8pPr indent="1371600"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8pPr>
      <a:lvl9pPr indent="1828800" algn="ctr" defTabSz="3511550">
        <a:defRPr sz="16700">
          <a:solidFill>
            <a:srgbClr val="1F497D"/>
          </a:solidFill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1312862" indent="-1312862" defTabSz="3511550">
        <a:spcBef>
          <a:spcPts val="2900"/>
        </a:spcBef>
        <a:buSzPct val="100000"/>
        <a:buChar char="»"/>
        <a:defRPr sz="12200">
          <a:latin typeface="Times New Roman"/>
          <a:ea typeface="Times New Roman"/>
          <a:cs typeface="Times New Roman"/>
          <a:sym typeface="Times New Roman"/>
        </a:defRPr>
      </a:lvl1pPr>
      <a:lvl2pPr marL="10196159" indent="-8435622" defTabSz="3511550">
        <a:spcBef>
          <a:spcPts val="2900"/>
        </a:spcBef>
        <a:buSzPct val="100000"/>
        <a:buChar char="–"/>
        <a:defRPr sz="12200">
          <a:latin typeface="Times New Roman"/>
          <a:ea typeface="Times New Roman"/>
          <a:cs typeface="Times New Roman"/>
          <a:sym typeface="Times New Roman"/>
        </a:defRPr>
      </a:lvl2pPr>
      <a:lvl3pPr marL="11306350" indent="-7790038" defTabSz="351155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3pPr>
      <a:lvl4pPr marL="14891280" indent="-9619192" defTabSz="3511550">
        <a:spcBef>
          <a:spcPts val="2900"/>
        </a:spcBef>
        <a:buSzPct val="100000"/>
        <a:buChar char="–"/>
        <a:defRPr sz="12200">
          <a:latin typeface="Times New Roman"/>
          <a:ea typeface="Times New Roman"/>
          <a:cs typeface="Times New Roman"/>
          <a:sym typeface="Times New Roman"/>
        </a:defRPr>
      </a:lvl4pPr>
      <a:lvl5pPr marL="47344542" indent="-40316680" defTabSz="3511550">
        <a:spcBef>
          <a:spcPts val="2900"/>
        </a:spcBef>
        <a:buSzPct val="100000"/>
        <a:buChar char="»"/>
        <a:defRPr sz="12200">
          <a:latin typeface="Times New Roman"/>
          <a:ea typeface="Times New Roman"/>
          <a:cs typeface="Times New Roman"/>
          <a:sym typeface="Times New Roman"/>
        </a:defRPr>
      </a:lvl5pPr>
      <a:lvl6pPr marL="47801742" indent="-40316680" defTabSz="351155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6pPr>
      <a:lvl7pPr marL="48258942" indent="-40316680" defTabSz="351155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7pPr>
      <a:lvl8pPr marL="48716142" indent="-40316680" defTabSz="351155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8pPr>
      <a:lvl9pPr marL="49173342" indent="-40316680" defTabSz="3511550">
        <a:spcBef>
          <a:spcPts val="2900"/>
        </a:spcBef>
        <a:buSzPct val="100000"/>
        <a:buChar char="•"/>
        <a:defRPr sz="12200"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457200"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914400"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1371600"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1828800"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algn="r" defTabSz="717550">
        <a:defRPr sz="53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7701906" y="6618686"/>
            <a:ext cx="17601516" cy="50357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9891" tIns="39891" rIns="39891" bIns="39891">
            <a:spAutoFit/>
          </a:bodyPr>
          <a:lstStyle/>
          <a:p>
            <a:pPr lvl="0" algn="ctr" defTabSz="717550">
              <a:defRPr sz="1800"/>
            </a:pPr>
            <a:r>
              <a:rPr sz="7000" i="1" dirty="0" err="1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Título</a:t>
            </a:r>
            <a:r>
              <a:rPr sz="3000" i="1" dirty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lang="pt-BR" sz="3000" i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(fonte Arial  60</a:t>
            </a:r>
            <a:r>
              <a:rPr lang="pt-BR" sz="3000" i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)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3200" smtClean="0">
                <a:solidFill>
                  <a:srgbClr val="222222"/>
                </a:solidFill>
                <a:latin typeface="arial"/>
              </a:rPr>
              <a:t>Deve </a:t>
            </a:r>
            <a:r>
              <a:rPr lang="pt-BR" sz="3200" dirty="0">
                <a:solidFill>
                  <a:srgbClr val="222222"/>
                </a:solidFill>
                <a:latin typeface="arial"/>
              </a:rPr>
              <a:t>refletir o conteúdo do trabalho.  O título é "o resumo do resumo" do trabalho, a porta de entrada. Normalmente não deve exceder 15 palavras.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3200" dirty="0">
                <a:solidFill>
                  <a:srgbClr val="222222"/>
                </a:solidFill>
                <a:latin typeface="arial"/>
              </a:rPr>
              <a:t> Em síntese deve ser conciso, claro e objetivo. 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>
                <a:solidFill>
                  <a:srgbClr val="222222"/>
                </a:solidFill>
                <a:latin typeface="arial"/>
              </a:rPr>
              <a:t>Exemplo 1: Solos da Formação Cruzeiro do Sul: potencialidades e restrições ao uso agrícola. 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>
                <a:solidFill>
                  <a:srgbClr val="222222"/>
                </a:solidFill>
                <a:latin typeface="arial"/>
              </a:rPr>
              <a:t>Exemplo: Terraços </a:t>
            </a:r>
            <a:r>
              <a:rPr lang="pt-BR" sz="3200" dirty="0" err="1">
                <a:solidFill>
                  <a:srgbClr val="222222"/>
                </a:solidFill>
                <a:latin typeface="arial"/>
              </a:rPr>
              <a:t>Holocenicos</a:t>
            </a:r>
            <a:r>
              <a:rPr lang="pt-BR" sz="3200" dirty="0">
                <a:solidFill>
                  <a:srgbClr val="222222"/>
                </a:solidFill>
                <a:latin typeface="arial"/>
              </a:rPr>
              <a:t>: decifrando seus limites e potencialidades 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>
              <a:solidFill>
                <a:srgbClr val="000000"/>
              </a:solidFill>
            </a:endParaRPr>
          </a:p>
          <a:p>
            <a:pPr lvl="0" algn="ctr" defTabSz="717550">
              <a:defRPr sz="1800"/>
            </a:pPr>
            <a:endParaRPr lang="pt-BR" sz="3000" i="1" dirty="0" smtClean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 algn="ctr" defTabSz="717550">
              <a:defRPr sz="1800"/>
            </a:pPr>
            <a:r>
              <a:rPr lang="pt-BR" sz="3000" i="1" u="sng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Nome; curso; instituição de ensino; </a:t>
            </a:r>
            <a:r>
              <a:rPr lang="pt-BR" sz="3000" i="1" u="sng" dirty="0" err="1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email</a:t>
            </a:r>
            <a:r>
              <a:rPr lang="pt-BR" sz="3000" i="1" u="sng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 (fonte </a:t>
            </a:r>
            <a:r>
              <a:rPr lang="pt-BR" sz="3000" i="1" u="sng" dirty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A</a:t>
            </a:r>
            <a:r>
              <a:rPr lang="pt-BR" sz="3000" i="1" u="sng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rial 32)</a:t>
            </a:r>
            <a:r>
              <a:rPr sz="3000" dirty="0">
                <a:latin typeface="+mn-lt"/>
                <a:ea typeface="+mn-ea"/>
                <a:cs typeface="+mn-cs"/>
                <a:sym typeface="Helvetica Neue"/>
              </a:rPr>
              <a:t> </a:t>
            </a:r>
          </a:p>
        </p:txBody>
      </p:sp>
      <p:sp>
        <p:nvSpPr>
          <p:cNvPr id="10" name="Shape 10"/>
          <p:cNvSpPr/>
          <p:nvPr/>
        </p:nvSpPr>
        <p:spPr>
          <a:xfrm flipH="1">
            <a:off x="-55564" y="559833"/>
            <a:ext cx="32426276" cy="20638"/>
          </a:xfrm>
          <a:prstGeom prst="line">
            <a:avLst/>
          </a:prstGeom>
          <a:ln w="69850">
            <a:solidFill>
              <a:srgbClr val="000066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429098" y="12862812"/>
            <a:ext cx="14028812" cy="1380634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8321" tIns="28321" rIns="28321" bIns="28321">
            <a:spAutoFit/>
          </a:bodyPr>
          <a:lstStyle/>
          <a:p>
            <a:pPr marL="12277372" lvl="3" indent="-12124972" algn="ctr" defTabSz="717550">
              <a:buClr>
                <a:srgbClr val="000066"/>
              </a:buClr>
              <a:buSzPct val="100000"/>
              <a:tabLst>
                <a:tab pos="3822700" algn="l"/>
              </a:tabLst>
              <a:defRPr sz="1800"/>
            </a:pP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I. </a:t>
            </a:r>
            <a:r>
              <a:rPr sz="4600" b="1" dirty="0" err="1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Introdução</a:t>
            </a:r>
            <a:r>
              <a:rPr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</a:t>
            </a:r>
            <a:endParaRPr lang="pt-BR" sz="4600" b="1" dirty="0" smtClean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marL="12277372" lvl="3" indent="-12124972" algn="ctr" defTabSz="717550">
              <a:buClr>
                <a:srgbClr val="000066"/>
              </a:buClr>
              <a:buSzPct val="100000"/>
              <a:tabLst>
                <a:tab pos="3822700" algn="l"/>
              </a:tabLst>
              <a:defRPr sz="1800"/>
            </a:pPr>
            <a:r>
              <a:rPr sz="4000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  </a:t>
            </a:r>
            <a:endParaRPr sz="4000" dirty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-55564" y="5135563"/>
            <a:ext cx="32400850" cy="0"/>
          </a:xfrm>
          <a:prstGeom prst="line">
            <a:avLst/>
          </a:prstGeom>
          <a:ln w="25400">
            <a:solidFill>
              <a:srgbClr val="000066"/>
            </a:solidFill>
            <a:round/>
          </a:ln>
          <a:effectLst>
            <a:outerShdw blurRad="63500" dist="20000" dir="5400000" rotWithShape="0">
              <a:srgbClr val="000000">
                <a:alpha val="37997"/>
              </a:srgbClr>
            </a:outerShdw>
          </a:effectLst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17030701" y="25383011"/>
            <a:ext cx="14820899" cy="1472967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8321" tIns="28321" rIns="28321" bIns="28321">
            <a:spAutoFit/>
          </a:bodyPr>
          <a:lstStyle/>
          <a:p>
            <a:pPr marL="1141412" lvl="0" indent="-1141412" algn="ctr" defTabSz="717550">
              <a:defRPr sz="1800"/>
            </a:pPr>
            <a:r>
              <a:rPr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I</a:t>
            </a: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V</a:t>
            </a:r>
            <a:r>
              <a:rPr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.  </a:t>
            </a: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Conclusão </a:t>
            </a:r>
          </a:p>
          <a:p>
            <a:pPr marL="1141412" lvl="0" indent="-1141412" algn="ctr" defTabSz="717550">
              <a:defRPr sz="1800"/>
            </a:pPr>
            <a:r>
              <a:rPr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</a:t>
            </a:r>
            <a:endParaRPr lang="pt-BR" sz="4600" b="1" dirty="0" smtClean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429098" y="25383011"/>
            <a:ext cx="14028812" cy="1415772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19" rIns="45719">
            <a:spAutoFit/>
          </a:bodyPr>
          <a:lstStyle/>
          <a:p>
            <a:pPr marL="547687" lvl="1" indent="-395287" algn="ctr" defTabSz="717550">
              <a:tabLst>
                <a:tab pos="3822700" algn="l"/>
              </a:tabLst>
              <a:defRPr sz="1800"/>
            </a:pPr>
            <a:r>
              <a:rPr sz="4600" b="1" dirty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II.  </a:t>
            </a: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Metodologia  </a:t>
            </a:r>
            <a:endParaRPr sz="4600" b="1" dirty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marL="547687" lvl="1" indent="-395287" algn="ctr" defTabSz="717550">
              <a:tabLst>
                <a:tab pos="3822700" algn="l"/>
              </a:tabLst>
              <a:defRPr sz="1800"/>
            </a:pPr>
            <a:r>
              <a:rPr sz="40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4000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</a:t>
            </a:r>
            <a:endParaRPr sz="4000" dirty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6" name="Shape 12"/>
          <p:cNvSpPr/>
          <p:nvPr/>
        </p:nvSpPr>
        <p:spPr>
          <a:xfrm>
            <a:off x="17030700" y="12862812"/>
            <a:ext cx="14820900" cy="1380634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28321" tIns="28321" rIns="28321" bIns="28321">
            <a:spAutoFit/>
          </a:bodyPr>
          <a:lstStyle/>
          <a:p>
            <a:pPr marL="12277372" lvl="3" indent="-12124972" algn="ctr" defTabSz="717550">
              <a:buClr>
                <a:srgbClr val="000066"/>
              </a:buClr>
              <a:buSzPct val="100000"/>
              <a:tabLst>
                <a:tab pos="3822700" algn="l"/>
              </a:tabLst>
              <a:defRPr sz="1800"/>
            </a:pP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III. Resultados </a:t>
            </a:r>
          </a:p>
          <a:p>
            <a:pPr marL="12277372" lvl="3" indent="-12124972" algn="ctr" defTabSz="717550">
              <a:buClr>
                <a:srgbClr val="000066"/>
              </a:buClr>
              <a:buSzPct val="100000"/>
              <a:tabLst>
                <a:tab pos="3822700" algn="l"/>
              </a:tabLst>
              <a:defRPr sz="1800"/>
            </a:pPr>
            <a:r>
              <a:rPr sz="4000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  </a:t>
            </a:r>
            <a:endParaRPr sz="4000" dirty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8242" y="1318397"/>
            <a:ext cx="3123358" cy="3184251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29098" y="26980501"/>
            <a:ext cx="14028812" cy="1283428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just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Deve enfatizar o </a:t>
            </a:r>
            <a:r>
              <a:rPr lang="pt-BR" sz="4600" b="1" dirty="0" err="1">
                <a:solidFill>
                  <a:srgbClr val="000066"/>
                </a:solidFill>
                <a:latin typeface="+mn-lt"/>
                <a:ea typeface="+mn-ea"/>
                <a:cs typeface="+mn-cs"/>
              </a:rPr>
              <a:t>pedoambiente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 (ou </a:t>
            </a:r>
            <a:r>
              <a:rPr lang="pt-BR" sz="4600" b="1" dirty="0" err="1">
                <a:solidFill>
                  <a:srgbClr val="000066"/>
                </a:solidFill>
                <a:latin typeface="+mn-lt"/>
                <a:ea typeface="+mn-ea"/>
                <a:cs typeface="+mn-cs"/>
              </a:rPr>
              <a:t>geoambiente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) escolhido entre os estudados: Aluviões  (barra em pontal ou praias), Terraço </a:t>
            </a:r>
            <a:r>
              <a:rPr lang="pt-BR" sz="4600" b="1" dirty="0" err="1">
                <a:solidFill>
                  <a:srgbClr val="000066"/>
                </a:solidFill>
                <a:latin typeface="+mn-lt"/>
                <a:ea typeface="+mn-ea"/>
                <a:cs typeface="+mn-cs"/>
              </a:rPr>
              <a:t>Holocenico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,  Terraço </a:t>
            </a:r>
            <a:r>
              <a:rPr lang="pt-BR" sz="4600" b="1" dirty="0" err="1">
                <a:solidFill>
                  <a:srgbClr val="000066"/>
                </a:solidFill>
                <a:latin typeface="+mn-lt"/>
                <a:ea typeface="+mn-ea"/>
                <a:cs typeface="+mn-cs"/>
              </a:rPr>
              <a:t>Pleistocenico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, Formação Cruzeiro do Sul, Areias Quartzosas  (fitofisionomias de </a:t>
            </a:r>
            <a:r>
              <a:rPr lang="pt-BR" sz="4600" b="1" dirty="0" err="1">
                <a:solidFill>
                  <a:srgbClr val="000066"/>
                </a:solidFill>
                <a:latin typeface="+mn-lt"/>
                <a:ea typeface="+mn-ea"/>
                <a:cs typeface="+mn-cs"/>
              </a:rPr>
              <a:t>campinaranas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 ou Ecossistemas de areia branca). Deve constar uma figura de localização  (de preferência mostrando os pontos visitados e com destaque para a área 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o 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ponto escolhido.</a:t>
            </a:r>
            <a:b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Descrever Onde está situado e a metodologia de abordagem, no caso o método das perguntas gradativas. Pode - se utilizar fluxogramas ou destacar de forma textual as diversas etapas do trabalho (seleção dos pontos, excursão a campo, montagem acervo fotográfico,  elaboração das pranchetas utilizando o método das perguntas gradativas. </a:t>
            </a:r>
            <a:b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</a:b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Pode ilustrar também com fotos das excursões a campo.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7030700" y="27202581"/>
            <a:ext cx="14820900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Destacar algo relevante. E o " supra sumo" do trabalho. </a:t>
            </a:r>
            <a:endParaRPr kumimoji="0" lang="pt-BR" sz="4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782026" y="1027777"/>
            <a:ext cx="13825536" cy="3416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rtl="0" latinLnBrk="1" hangingPunct="0"/>
            <a:r>
              <a:rPr lang="pt-BR" sz="7000" b="1" dirty="0" smtClean="0">
                <a:solidFill>
                  <a:schemeClr val="accent6">
                    <a:lumMod val="75000"/>
                  </a:schemeClr>
                </a:solidFill>
                <a:latin typeface="Rockwell Extra Bold" panose="02060903040505020403" pitchFamily="18" charset="0"/>
              </a:rPr>
              <a:t>PERCEPÇÃO AMBIENTAL</a:t>
            </a:r>
          </a:p>
          <a:p>
            <a:pPr algn="ctr" rtl="0" latinLnBrk="1" hangingPunct="0"/>
            <a:r>
              <a:rPr lang="pt-BR" sz="7000" dirty="0">
                <a:solidFill>
                  <a:schemeClr val="accent6">
                    <a:lumMod val="75000"/>
                  </a:schemeClr>
                </a:solidFill>
                <a:latin typeface="Rockwell Extra Bold" panose="02060903040505020403" pitchFamily="18" charset="0"/>
              </a:rPr>
              <a:t>e</a:t>
            </a:r>
            <a:endParaRPr lang="pt-BR" sz="7000" dirty="0" smtClean="0">
              <a:solidFill>
                <a:schemeClr val="accent6">
                  <a:lumMod val="75000"/>
                </a:schemeClr>
              </a:solidFill>
              <a:latin typeface="Rockwell Extra Bold" panose="02060903040505020403" pitchFamily="18" charset="0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7200" b="0" i="0" u="none" strike="noStrike" cap="none" spc="0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FillTx/>
              <a:sym typeface="Times New Roman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199938" y="3131957"/>
            <a:ext cx="23016090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pt-BR" sz="7000" b="1" dirty="0" smtClean="0">
                <a:solidFill>
                  <a:schemeClr val="accent6">
                    <a:lumMod val="75000"/>
                  </a:schemeClr>
                </a:solidFill>
                <a:latin typeface="Rockwell Extra Bold" panose="02060903040505020403" pitchFamily="18" charset="0"/>
              </a:rPr>
              <a:t>USO SUSTENTÁVEL DOS RECURSOS NATURAIS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7000" b="0" i="0" u="none" strike="noStrike" cap="none" spc="0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FillTx/>
              <a:sym typeface="Times New Roman"/>
            </a:endParaRPr>
          </a:p>
        </p:txBody>
      </p:sp>
      <p:pic>
        <p:nvPicPr>
          <p:cNvPr id="33" name="Imagem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1" y="1027777"/>
            <a:ext cx="4219721" cy="3611106"/>
          </a:xfrm>
          <a:prstGeom prst="ellipse">
            <a:avLst/>
          </a:prstGeom>
        </p:spPr>
      </p:pic>
      <p:pic>
        <p:nvPicPr>
          <p:cNvPr id="34" name="Imagem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6049" y="41326542"/>
            <a:ext cx="3376505" cy="161367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429098" y="14566345"/>
            <a:ext cx="14028812" cy="92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Sugere-se um parágrafo contextualizando o trabalho e outro contendo o objetivo do mesmo.</a:t>
            </a:r>
          </a:p>
          <a:p>
            <a:pPr algn="just"/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O contexto deve ligar o uso do método  </a:t>
            </a: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das 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perguntas gradativas, sua importância, possibilidades, como forma de abordagem no âmbito da disciplina Percepção Ambiental e Uso dos Recursos Naturais.</a:t>
            </a:r>
          </a:p>
          <a:p>
            <a:pPr algn="just"/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O objetivo deve mostrar claramente o que quer alcançar. Por exemplo-  O presente trabalho tem como objetivo abordar aspectos relacionados ao uso e manejo dos solos provenientes da Formação Cruzeiro do Sul a partir da utilização do método das perguntas gradativas.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7004301" y="14747430"/>
            <a:ext cx="13274788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Neste item e onde deve constar o conteúdo </a:t>
            </a: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da</a:t>
            </a:r>
          </a:p>
          <a:p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4600" b="1" dirty="0">
                <a:solidFill>
                  <a:srgbClr val="000066"/>
                </a:solidFill>
                <a:latin typeface="+mn-lt"/>
                <a:ea typeface="+mn-ea"/>
                <a:cs typeface="+mn-cs"/>
              </a:rPr>
              <a:t>prancheta, o Seja a (s) foto (s) e as perguntas.</a:t>
            </a:r>
          </a:p>
        </p:txBody>
      </p:sp>
      <p:sp>
        <p:nvSpPr>
          <p:cNvPr id="22" name="Shape 18"/>
          <p:cNvSpPr/>
          <p:nvPr/>
        </p:nvSpPr>
        <p:spPr>
          <a:xfrm>
            <a:off x="16707983" y="34053734"/>
            <a:ext cx="14820899" cy="1472967"/>
          </a:xfrm>
          <a:prstGeom prst="rect">
            <a:avLst/>
          </a:prstGeom>
          <a:ln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28321" tIns="28321" rIns="28321" bIns="28321">
            <a:spAutoFit/>
          </a:bodyPr>
          <a:lstStyle/>
          <a:p>
            <a:pPr marL="1141412" lvl="0" indent="-1141412" algn="ctr" defTabSz="717550">
              <a:defRPr sz="1800"/>
            </a:pP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V</a:t>
            </a:r>
            <a:r>
              <a:rPr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.  </a:t>
            </a:r>
            <a:r>
              <a:rPr lang="pt-BR"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Referências </a:t>
            </a:r>
            <a:endParaRPr lang="pt-BR" sz="4600" b="1" dirty="0" smtClean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marL="1141412" lvl="0" indent="-1141412" algn="ctr" defTabSz="717550">
              <a:defRPr sz="1800"/>
            </a:pPr>
            <a:r>
              <a:rPr sz="4600" b="1" dirty="0" smtClean="0">
                <a:solidFill>
                  <a:srgbClr val="000066"/>
                </a:solidFill>
                <a:latin typeface="+mn-lt"/>
                <a:ea typeface="+mn-ea"/>
                <a:cs typeface="+mn-cs"/>
                <a:sym typeface="Helvetica Neue"/>
              </a:rPr>
              <a:t> </a:t>
            </a:r>
            <a:endParaRPr lang="pt-BR" sz="4600" b="1" dirty="0" smtClean="0">
              <a:solidFill>
                <a:srgbClr val="000066"/>
              </a:solidFill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6684145" y="36285982"/>
            <a:ext cx="141388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  <a:latin typeface="+mj-lt"/>
              </a:rPr>
              <a:t>Conforme normas ABNT, ou conforme material TCC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193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Default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UFAC</dc:creator>
  <cp:lastModifiedBy>Edson</cp:lastModifiedBy>
  <cp:revision>19</cp:revision>
  <dcterms:modified xsi:type="dcterms:W3CDTF">2017-08-08T10:40:03Z</dcterms:modified>
</cp:coreProperties>
</file>