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52" r:id="rId2"/>
  </p:sldMasterIdLst>
  <p:notesMasterIdLst>
    <p:notesMasterId r:id="rId33"/>
  </p:notesMasterIdLst>
  <p:sldIdLst>
    <p:sldId id="370" r:id="rId3"/>
    <p:sldId id="326" r:id="rId4"/>
    <p:sldId id="369" r:id="rId5"/>
    <p:sldId id="372" r:id="rId6"/>
    <p:sldId id="332" r:id="rId7"/>
    <p:sldId id="333" r:id="rId8"/>
    <p:sldId id="335" r:id="rId9"/>
    <p:sldId id="334" r:id="rId10"/>
    <p:sldId id="336" r:id="rId11"/>
    <p:sldId id="337" r:id="rId12"/>
    <p:sldId id="338" r:id="rId13"/>
    <p:sldId id="343" r:id="rId14"/>
    <p:sldId id="342" r:id="rId15"/>
    <p:sldId id="341" r:id="rId16"/>
    <p:sldId id="340" r:id="rId17"/>
    <p:sldId id="339" r:id="rId18"/>
    <p:sldId id="368" r:id="rId19"/>
    <p:sldId id="324" r:id="rId20"/>
    <p:sldId id="325" r:id="rId21"/>
    <p:sldId id="305" r:id="rId22"/>
    <p:sldId id="306" r:id="rId23"/>
    <p:sldId id="309" r:id="rId24"/>
    <p:sldId id="313" r:id="rId25"/>
    <p:sldId id="315" r:id="rId26"/>
    <p:sldId id="317" r:id="rId27"/>
    <p:sldId id="319" r:id="rId28"/>
    <p:sldId id="367" r:id="rId29"/>
    <p:sldId id="322" r:id="rId30"/>
    <p:sldId id="304" r:id="rId31"/>
    <p:sldId id="37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953" autoAdjust="0"/>
  </p:normalViewPr>
  <p:slideViewPr>
    <p:cSldViewPr>
      <p:cViewPr varScale="1">
        <p:scale>
          <a:sx n="66" d="100"/>
          <a:sy n="66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365BF-1D73-4B59-9789-0AFEDED03C4F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3BE43-C2EA-4815-857D-D711A8AF4C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35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3BE43-C2EA-4815-857D-D711A8AF4C97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2683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3BE43-C2EA-4815-857D-D711A8AF4C97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7486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3BE43-C2EA-4815-857D-D711A8AF4C97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8038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E0CDF-FB0C-4FD3-8CB3-CEFC031039C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132031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5AF07-DE17-4172-BA1B-8647F38856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26990109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941388"/>
            <a:ext cx="2176462" cy="5627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313" y="941388"/>
            <a:ext cx="6381750" cy="5627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EC88A-F52E-46EB-9E77-8A58ECE0DEC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299981486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542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542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0459C72-4151-46D6-95D2-5137EB54FAD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051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9FB70D-3434-4307-9E8C-FE031768A23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039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6148F4-F756-4D34-B9EC-505862B2C7F7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484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84B49-8F1A-4A78-AB51-EE2A2DCE65C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976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BD8916-BA49-4AB8-93E7-EC04B2C358F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4709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D86749-8D1C-45CA-AD18-70EC135FD4C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169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676B0-4D32-4E97-B15C-0E5621B9C882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9427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EEAA01-E1D9-4BDE-B8A2-2610B58688E7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76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ED3DC-E382-401D-A46C-A877207387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217907497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CFFAC3-E567-480F-A4EE-0D0717BDC09B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398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89995-00ED-4F3E-8620-4AC0244103E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722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366DDC-BBB8-4BA8-AD96-B0DFB7E0069B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052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E99C7-509A-49F5-9D7E-DD1ECD3C4C7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57287052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3" y="1895475"/>
            <a:ext cx="4270375" cy="467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895475"/>
            <a:ext cx="4271962" cy="467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58EF2-EBE2-4EBE-AE7A-FE3812F8FC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57919811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558FF-9F38-4A51-80DE-F55BBE61D7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25635570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743E5-9065-4892-A4CB-C6DBE5A4A4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74271769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F4BDC-8AD0-4F1B-9D67-40E0285A65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20912783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B3DE8-52AB-461D-AFC6-B9E66F7B06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47116633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E89DB-D7E8-4BCD-8D77-AEB9A589EE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17482057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9366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65BD"/>
              </a:buClr>
              <a:buFont typeface="Webdings" panose="05030102010509060703" pitchFamily="18" charset="2"/>
              <a:buChar char=""/>
              <a:defRPr/>
            </a:pPr>
            <a:endParaRPr lang="ru-RU" smtClean="0">
              <a:solidFill>
                <a:srgbClr val="404040"/>
              </a:solidFill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1175" y="6492875"/>
            <a:ext cx="793750" cy="2095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00">
                <a:solidFill>
                  <a:srgbClr val="40404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675" y="6494463"/>
            <a:ext cx="6343650" cy="2095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700">
                <a:solidFill>
                  <a:srgbClr val="40404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0663" y="6494463"/>
            <a:ext cx="412750" cy="2095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700">
                <a:solidFill>
                  <a:srgbClr val="404040"/>
                </a:solidFill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BE8D05-A000-4E82-BE2D-8D901E97A519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0663" y="1895475"/>
            <a:ext cx="8694737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0"/>
            <a:r>
              <a:rPr lang="en-US" altLang="en-US" smtClean="0"/>
              <a:t>Second level</a:t>
            </a:r>
          </a:p>
          <a:p>
            <a:pPr lvl="0"/>
            <a:r>
              <a:rPr lang="en-US" altLang="en-US" smtClean="0"/>
              <a:t>Third level</a:t>
            </a:r>
          </a:p>
        </p:txBody>
      </p:sp>
      <p:sp>
        <p:nvSpPr>
          <p:cNvPr id="1031" name="Title Placeholder 19"/>
          <p:cNvSpPr>
            <a:spLocks noGrp="1"/>
          </p:cNvSpPr>
          <p:nvPr>
            <p:ph type="title"/>
          </p:nvPr>
        </p:nvSpPr>
        <p:spPr bwMode="auto">
          <a:xfrm>
            <a:off x="214313" y="941388"/>
            <a:ext cx="8710612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35669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  <a:ea typeface="MS PGothic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  <a:ea typeface="MS PGothic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  <a:ea typeface="MS PGothic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4"/>
        <a:defRPr sz="2400">
          <a:solidFill>
            <a:srgbClr val="404040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4"/>
        <a:defRPr sz="2400">
          <a:solidFill>
            <a:srgbClr val="404040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4"/>
        <a:defRPr sz="2000">
          <a:solidFill>
            <a:srgbClr val="404040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"/>
        <a:defRPr sz="1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"/>
        <a:defRPr sz="1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Font typeface="Webdings" pitchFamily="18" charset="2"/>
        <a:buChar char="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Font typeface="Webdings" pitchFamily="18" charset="2"/>
        <a:buChar char="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Font typeface="Webdings" pitchFamily="18" charset="2"/>
        <a:buChar char="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chemeClr val="accent1"/>
        </a:buClr>
        <a:buFont typeface="Webdings" pitchFamily="18" charset="2"/>
        <a:buChar char="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434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4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4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4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4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4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4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4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5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5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5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5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435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5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5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5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5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5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6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6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6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6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6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6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6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6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7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6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437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7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7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7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7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7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7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8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8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8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8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8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8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8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8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38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61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069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440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440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440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440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440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81CB15-4DE5-48C1-B8C1-0972B769CC0F}" type="slidenum">
              <a:rPr lang="en-GB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13446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/>
            </a:r>
            <a:br>
              <a:rPr lang="en-GB" altLang="en-US" smtClean="0"/>
            </a:br>
            <a:endParaRPr lang="en-GB" alt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85720" y="0"/>
            <a:ext cx="8694737" cy="928670"/>
          </a:xfrm>
        </p:spPr>
        <p:txBody>
          <a:bodyPr/>
          <a:lstStyle/>
          <a:p>
            <a:pPr marL="0" indent="0" algn="ctr" eaLnBrk="1" hangingPunct="1">
              <a:buFont typeface="Webdings" pitchFamily="18" charset="2"/>
              <a:buNone/>
            </a:pPr>
            <a:r>
              <a:rPr lang="ru-RU" altLang="ru-RU" sz="3200" b="1" dirty="0" smtClean="0">
                <a:solidFill>
                  <a:schemeClr val="bg1"/>
                </a:solidFill>
              </a:rPr>
              <a:t>Обновленная </a:t>
            </a:r>
            <a:r>
              <a:rPr lang="ru-RU" altLang="ru-RU" sz="3200" b="1" dirty="0" smtClean="0">
                <a:solidFill>
                  <a:schemeClr val="bg1"/>
                </a:solidFill>
              </a:rPr>
              <a:t>образовательная программа</a:t>
            </a:r>
            <a:r>
              <a:rPr lang="en-GB" altLang="en-US" sz="3200" b="1" dirty="0" smtClean="0">
                <a:solidFill>
                  <a:schemeClr val="bg1"/>
                </a:solidFill>
              </a:rPr>
              <a:t> </a:t>
            </a:r>
          </a:p>
          <a:p>
            <a:pPr marL="0" indent="0" algn="ctr" eaLnBrk="1" hangingPunct="1">
              <a:buFont typeface="Webdings" pitchFamily="18" charset="2"/>
              <a:buNone/>
            </a:pPr>
            <a:r>
              <a:rPr lang="en-GB" altLang="en-US" sz="3200" b="1" dirty="0" smtClean="0">
                <a:solidFill>
                  <a:schemeClr val="bg1"/>
                </a:solidFill>
              </a:rPr>
              <a:t> </a:t>
            </a:r>
          </a:p>
          <a:p>
            <a:pPr marL="0" indent="0" algn="ctr" eaLnBrk="1" hangingPunct="1">
              <a:buFont typeface="Webdings" pitchFamily="18" charset="2"/>
              <a:buNone/>
            </a:pPr>
            <a:endParaRPr lang="en-GB" alt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1285852" y="1785926"/>
            <a:ext cx="7643866" cy="3714776"/>
          </a:xfrm>
          <a:prstGeom prst="cloudCallout">
            <a:avLst>
              <a:gd name="adj1" fmla="val -60508"/>
              <a:gd name="adj2" fmla="val 67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800" b="1" dirty="0"/>
              <a:t>Как меняется мир?</a:t>
            </a:r>
          </a:p>
          <a:p>
            <a:pPr algn="ctr">
              <a:defRPr/>
            </a:pPr>
            <a:r>
              <a:rPr lang="ru-RU" sz="2800" b="1" dirty="0"/>
              <a:t>Что наши дети должны учить</a:t>
            </a:r>
            <a:r>
              <a:rPr lang="ru-RU" sz="2800" b="1" dirty="0"/>
              <a:t>?</a:t>
            </a:r>
          </a:p>
          <a:p>
            <a:pPr algn="ctr">
              <a:defRPr/>
            </a:pPr>
            <a:r>
              <a:rPr lang="ru-RU" sz="2800" b="1" dirty="0"/>
              <a:t> </a:t>
            </a:r>
            <a:r>
              <a:rPr lang="ru-RU" sz="2800" b="1" dirty="0"/>
              <a:t>Есть ли отличия  от того, что мы учили в школе?</a:t>
            </a:r>
            <a:endParaRPr lang="en-GB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6118" y="981074"/>
            <a:ext cx="8522162" cy="5205528"/>
          </a:xfrm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1835150" y="6078561"/>
            <a:ext cx="53292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B0F0"/>
                </a:solidFill>
                <a:latin typeface="Bookman Old Style" pitchFamily="18" charset="0"/>
              </a:rPr>
              <a:t>Менеджер </a:t>
            </a:r>
            <a:r>
              <a:rPr lang="ru-RU" altLang="ru-RU" sz="2000" b="1" dirty="0" err="1">
                <a:solidFill>
                  <a:srgbClr val="00B0F0"/>
                </a:solidFill>
                <a:latin typeface="Bookman Old Style" pitchFamily="18" charset="0"/>
              </a:rPr>
              <a:t>краудфандинговых</a:t>
            </a:r>
            <a:r>
              <a:rPr lang="ru-RU" altLang="ru-RU" sz="2000" b="1" dirty="0">
                <a:solidFill>
                  <a:srgbClr val="00B0F0"/>
                </a:solidFill>
                <a:latin typeface="Bookman Old Style" pitchFamily="18" charset="0"/>
              </a:rPr>
              <a:t> и </a:t>
            </a:r>
            <a:r>
              <a:rPr lang="ru-RU" altLang="ru-RU" sz="2000" b="1" dirty="0" err="1">
                <a:solidFill>
                  <a:srgbClr val="00B0F0"/>
                </a:solidFill>
                <a:latin typeface="Bookman Old Style" pitchFamily="18" charset="0"/>
              </a:rPr>
              <a:t>краудинвестинговых</a:t>
            </a:r>
            <a:r>
              <a:rPr lang="ru-RU" altLang="ru-RU" sz="2000" b="1" dirty="0">
                <a:solidFill>
                  <a:srgbClr val="00B0F0"/>
                </a:solidFill>
                <a:latin typeface="Bookman Old Style" pitchFamily="18" charset="0"/>
              </a:rPr>
              <a:t> платформ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8820" y="857231"/>
            <a:ext cx="8256584" cy="5635853"/>
          </a:xfrm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2214546" y="6334125"/>
            <a:ext cx="5329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B0F0"/>
                </a:solidFill>
                <a:latin typeface="Bookman Old Style" pitchFamily="18" charset="0"/>
              </a:rPr>
              <a:t>Менеджер </a:t>
            </a:r>
            <a:r>
              <a:rPr lang="ru-RU" altLang="ru-RU" sz="2800" b="1" dirty="0" err="1">
                <a:solidFill>
                  <a:srgbClr val="00B0F0"/>
                </a:solidFill>
                <a:latin typeface="Bookman Old Style" pitchFamily="18" charset="0"/>
              </a:rPr>
              <a:t>космотуризма</a:t>
            </a:r>
            <a:endParaRPr lang="ru-RU" altLang="ru-RU" sz="2800" b="1" dirty="0">
              <a:solidFill>
                <a:srgbClr val="00B0F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94833" y="908049"/>
            <a:ext cx="7663381" cy="5474993"/>
          </a:xfrm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1643042" y="6334125"/>
            <a:ext cx="6118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 err="1">
                <a:solidFill>
                  <a:srgbClr val="00B0F0"/>
                </a:solidFill>
                <a:latin typeface="Bookman Old Style" pitchFamily="18" charset="0"/>
              </a:rPr>
              <a:t>Космобиолог</a:t>
            </a:r>
            <a:r>
              <a:rPr lang="ru-RU" altLang="ru-RU" sz="2800" b="1" dirty="0">
                <a:solidFill>
                  <a:srgbClr val="00B0F0"/>
                </a:solidFill>
                <a:latin typeface="Bookman Old Style" pitchFamily="18" charset="0"/>
              </a:rPr>
              <a:t> и </a:t>
            </a:r>
            <a:r>
              <a:rPr lang="ru-RU" altLang="ru-RU" sz="2800" b="1" dirty="0" err="1">
                <a:solidFill>
                  <a:srgbClr val="00B0F0"/>
                </a:solidFill>
                <a:latin typeface="Bookman Old Style" pitchFamily="18" charset="0"/>
              </a:rPr>
              <a:t>космогеолог</a:t>
            </a:r>
            <a:endParaRPr lang="ru-RU" altLang="ru-RU" sz="2800" b="1" dirty="0">
              <a:solidFill>
                <a:srgbClr val="00B0F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8" y="908050"/>
            <a:ext cx="7747005" cy="5233390"/>
          </a:xfrm>
        </p:spPr>
      </p:pic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1525609" y="6000768"/>
            <a:ext cx="6118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B0F0"/>
                </a:solidFill>
                <a:latin typeface="Bookman Old Style" pitchFamily="18" charset="0"/>
              </a:rPr>
              <a:t>Дизайнер виртуальных миров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908050"/>
            <a:ext cx="4087827" cy="5451772"/>
          </a:xfrm>
        </p:spPr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643042" y="6334125"/>
            <a:ext cx="5807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B0F0"/>
                </a:solidFill>
                <a:latin typeface="Bookman Old Style" pitchFamily="18" charset="0"/>
              </a:rPr>
              <a:t>Сити-фермер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3943" y="908050"/>
            <a:ext cx="8502683" cy="5378470"/>
          </a:xfrm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643042" y="6334125"/>
            <a:ext cx="5807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00B0F0"/>
                </a:solidFill>
                <a:latin typeface="Bookman Old Style" pitchFamily="18" charset="0"/>
              </a:rPr>
              <a:t>Генетический  консультант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981074"/>
            <a:ext cx="8552280" cy="5457331"/>
          </a:xfrm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857356" y="6334125"/>
            <a:ext cx="5329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B0F0"/>
                </a:solidFill>
                <a:latin typeface="Bookman Old Style" pitchFamily="18" charset="0"/>
              </a:rPr>
              <a:t>Молекулярный диетолог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1472" y="1500174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MS PGothic" panose="020B0600070205080204" pitchFamily="34" charset="-128"/>
                <a:cs typeface="MS PGothic" charset="0"/>
              </a:rPr>
              <a:t>Практикум </a:t>
            </a:r>
            <a:b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MS PGothic" panose="020B0600070205080204" pitchFamily="34" charset="-128"/>
                <a:cs typeface="MS PGothic" charset="0"/>
              </a:rPr>
            </a:b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MS PGothic" panose="020B0600070205080204" pitchFamily="34" charset="-128"/>
                <a:cs typeface="MS PGothic" charset="0"/>
              </a:rPr>
              <a:t>«Формирование исследовательских умений учащихся»</a:t>
            </a:r>
            <a:endParaRPr kumimoji="0" lang="ru-RU" sz="6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MS PGothic" panose="020B0600070205080204" pitchFamily="34" charset="-128"/>
              <a:cs typeface="MS PGothic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1504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600" dirty="0"/>
              <a:t>Для того чтобы сегодняшний ребенок, а завтрашний специалист нашей страны был успешным и </a:t>
            </a:r>
            <a:r>
              <a:rPr lang="ru-RU" sz="2600" dirty="0" smtClean="0"/>
              <a:t>конкурентоспособным в </a:t>
            </a:r>
            <a:r>
              <a:rPr lang="ru-RU" sz="2600" dirty="0"/>
              <a:t>условиях 21 века, он должен </a:t>
            </a:r>
            <a:r>
              <a:rPr lang="ru-RU" sz="2600" dirty="0" smtClean="0"/>
              <a:t>владеть </a:t>
            </a:r>
            <a:r>
              <a:rPr lang="ru-RU" sz="2600" b="1" dirty="0" smtClean="0"/>
              <a:t>навыками широкого спектра:</a:t>
            </a:r>
            <a:endParaRPr lang="ru-RU" sz="2600" b="1" dirty="0"/>
          </a:p>
          <a:p>
            <a:r>
              <a:rPr lang="ru-RU" sz="2600" dirty="0" smtClean="0"/>
              <a:t>функциональное </a:t>
            </a:r>
            <a:r>
              <a:rPr lang="ru-RU" sz="2600" dirty="0"/>
              <a:t>и творческое применение знаний; </a:t>
            </a:r>
          </a:p>
          <a:p>
            <a:r>
              <a:rPr lang="ru-RU" sz="2600" dirty="0" smtClean="0"/>
              <a:t>критическое </a:t>
            </a:r>
            <a:r>
              <a:rPr lang="ru-RU" sz="2600" dirty="0"/>
              <a:t>мышление; </a:t>
            </a:r>
          </a:p>
          <a:p>
            <a:r>
              <a:rPr lang="ru-RU" sz="2600" b="1" dirty="0" smtClean="0"/>
              <a:t>проведение </a:t>
            </a:r>
            <a:r>
              <a:rPr lang="ru-RU" sz="2600" b="1" dirty="0"/>
              <a:t>исследовательских работ;</a:t>
            </a:r>
          </a:p>
          <a:p>
            <a:r>
              <a:rPr lang="ru-RU" sz="2600" dirty="0"/>
              <a:t> </a:t>
            </a:r>
            <a:r>
              <a:rPr lang="ru-RU" sz="2600" dirty="0" smtClean="0"/>
              <a:t>использование </a:t>
            </a:r>
            <a:r>
              <a:rPr lang="ru-RU" sz="2600" dirty="0"/>
              <a:t>информационно-коммуникативных навыков; </a:t>
            </a:r>
          </a:p>
          <a:p>
            <a:r>
              <a:rPr lang="ru-RU" sz="2600" dirty="0" smtClean="0"/>
              <a:t>применение </a:t>
            </a:r>
            <a:r>
              <a:rPr lang="ru-RU" sz="2600" dirty="0"/>
              <a:t>различных способов коммуникации; </a:t>
            </a:r>
          </a:p>
          <a:p>
            <a:r>
              <a:rPr lang="ru-RU" sz="2600" dirty="0" smtClean="0"/>
              <a:t>умение </a:t>
            </a:r>
            <a:r>
              <a:rPr lang="ru-RU" sz="2600" dirty="0"/>
              <a:t>работать в группе и индивидуально; </a:t>
            </a:r>
          </a:p>
          <a:p>
            <a:r>
              <a:rPr lang="ru-RU" sz="2600" dirty="0" smtClean="0"/>
              <a:t>решение </a:t>
            </a:r>
            <a:r>
              <a:rPr lang="ru-RU" sz="2600" dirty="0"/>
              <a:t>проблем и принятие решений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99315437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9144000" cy="1263476"/>
          </a:xfrm>
        </p:spPr>
        <p:txBody>
          <a:bodyPr/>
          <a:lstStyle/>
          <a:p>
            <a:pPr algn="just"/>
            <a:r>
              <a:rPr lang="ru-RU" sz="2000" dirty="0"/>
              <a:t>Исследовательский подход в </a:t>
            </a:r>
            <a:r>
              <a:rPr lang="ru-RU" sz="2000" dirty="0" smtClean="0"/>
              <a:t>обучении </a:t>
            </a:r>
            <a:r>
              <a:rPr lang="ru-RU" sz="2000" dirty="0"/>
              <a:t>— </a:t>
            </a:r>
            <a:r>
              <a:rPr lang="ru-RU" sz="2000" b="0" dirty="0"/>
              <a:t>это путь знакомства учащихся с методами </a:t>
            </a:r>
            <a:r>
              <a:rPr lang="ru-RU" sz="2000" b="0" dirty="0" smtClean="0"/>
              <a:t>научного </a:t>
            </a:r>
            <a:r>
              <a:rPr lang="ru-RU" sz="2000" b="0" dirty="0"/>
              <a:t>познания, важное средство формирования у них научного мировоззрения, развития мышления и познавательной самостоятельности.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569241"/>
            <a:ext cx="9144000" cy="386015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200" b="1" dirty="0"/>
              <a:t>Сущность исследовательского подхода в обучении состоит: </a:t>
            </a:r>
            <a:endParaRPr lang="ru-RU" sz="2200" b="1" dirty="0" smtClean="0"/>
          </a:p>
          <a:p>
            <a:pPr marL="363538" indent="-363538" algn="just">
              <a:buNone/>
            </a:pPr>
            <a:r>
              <a:rPr lang="ru-RU" sz="2200" dirty="0" smtClean="0"/>
              <a:t>а</a:t>
            </a:r>
            <a:r>
              <a:rPr lang="ru-RU" sz="2200" dirty="0"/>
              <a:t>)  во введении общих и частных методов научного </a:t>
            </a:r>
            <a:r>
              <a:rPr lang="ru-RU" sz="2200" dirty="0" smtClean="0"/>
              <a:t>исследования </a:t>
            </a:r>
            <a:r>
              <a:rPr lang="ru-RU" sz="2200" dirty="0"/>
              <a:t>в процесс учебного познания на всех его этапах (от восприятия до применения на практике</a:t>
            </a:r>
            <a:r>
              <a:rPr lang="ru-RU" sz="2200" dirty="0" smtClean="0"/>
              <a:t>);</a:t>
            </a:r>
          </a:p>
          <a:p>
            <a:pPr marL="363538" indent="-363538" algn="just">
              <a:buNone/>
            </a:pPr>
            <a:r>
              <a:rPr lang="ru-RU" sz="2200" dirty="0" smtClean="0"/>
              <a:t> </a:t>
            </a:r>
            <a:r>
              <a:rPr lang="ru-RU" sz="2200" dirty="0"/>
              <a:t>б)  в организации учебной и </a:t>
            </a:r>
            <a:r>
              <a:rPr lang="ru-RU" sz="2200" dirty="0" err="1"/>
              <a:t>внеучебной</a:t>
            </a:r>
            <a:r>
              <a:rPr lang="ru-RU" sz="2200" dirty="0"/>
              <a:t> </a:t>
            </a:r>
            <a:r>
              <a:rPr lang="ru-RU" sz="2200" dirty="0" smtClean="0"/>
              <a:t>научно-образовательной</a:t>
            </a:r>
            <a:r>
              <a:rPr lang="ru-RU" sz="2200" dirty="0"/>
              <a:t>, поисково-творческой деятельности; </a:t>
            </a:r>
            <a:endParaRPr lang="ru-RU" sz="2200" dirty="0" smtClean="0"/>
          </a:p>
          <a:p>
            <a:pPr marL="363538" indent="-363538" algn="just">
              <a:buNone/>
            </a:pPr>
            <a:r>
              <a:rPr lang="ru-RU" sz="2200" dirty="0" smtClean="0"/>
              <a:t>в</a:t>
            </a:r>
            <a:r>
              <a:rPr lang="ru-RU" sz="2200" dirty="0"/>
              <a:t>)  в актуализации </a:t>
            </a:r>
            <a:r>
              <a:rPr lang="ru-RU" sz="2200" dirty="0" err="1"/>
              <a:t>внутрипредметных</a:t>
            </a:r>
            <a:r>
              <a:rPr lang="ru-RU" sz="2200" dirty="0"/>
              <a:t>, </a:t>
            </a:r>
            <a:r>
              <a:rPr lang="ru-RU" sz="2200" dirty="0" err="1" smtClean="0"/>
              <a:t>межпредметных</a:t>
            </a:r>
            <a:r>
              <a:rPr lang="ru-RU" sz="2200" dirty="0" smtClean="0"/>
              <a:t>  </a:t>
            </a:r>
            <a:r>
              <a:rPr lang="ru-RU" sz="2200" dirty="0" smtClean="0"/>
              <a:t>связей;</a:t>
            </a:r>
          </a:p>
          <a:p>
            <a:pPr marL="363538" indent="-363538" algn="just">
              <a:buNone/>
            </a:pPr>
            <a:r>
              <a:rPr lang="ru-RU" sz="2200" dirty="0" smtClean="0"/>
              <a:t> </a:t>
            </a:r>
            <a:r>
              <a:rPr lang="ru-RU" sz="2200" dirty="0"/>
              <a:t>г)  в усложнении содержательной и </a:t>
            </a:r>
            <a:r>
              <a:rPr lang="ru-RU" sz="2200" dirty="0" smtClean="0"/>
              <a:t>совершенствовании </a:t>
            </a:r>
            <a:r>
              <a:rPr lang="ru-RU" sz="2200" dirty="0"/>
              <a:t>процессуальной сторон познавательной </a:t>
            </a:r>
            <a:r>
              <a:rPr lang="ru-RU" sz="2200" dirty="0" smtClean="0"/>
              <a:t>деятельности</a:t>
            </a:r>
            <a:r>
              <a:rPr lang="ru-RU" sz="2200" dirty="0" smtClean="0"/>
              <a:t>;</a:t>
            </a:r>
          </a:p>
          <a:p>
            <a:pPr marL="363538" indent="-363538">
              <a:buNone/>
            </a:pPr>
            <a:r>
              <a:rPr lang="ru-RU" sz="2200" dirty="0" smtClean="0"/>
              <a:t> </a:t>
            </a:r>
            <a:r>
              <a:rPr lang="ru-RU" sz="2200" dirty="0"/>
              <a:t>д)  в изменении характера взаимоотношений «учитель-ученик-коллектив учащихся» в сторону </a:t>
            </a:r>
            <a:r>
              <a:rPr lang="ru-RU" sz="2200" dirty="0" smtClean="0"/>
              <a:t>сотрудничества</a:t>
            </a:r>
            <a:r>
              <a:rPr lang="ru-RU" sz="2200" dirty="0"/>
              <a:t>.</a:t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91376633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981" y="1255730"/>
            <a:ext cx="8694737" cy="46736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dirty="0" smtClean="0"/>
              <a:t>«Обновление </a:t>
            </a:r>
            <a:r>
              <a:rPr lang="ru-RU" sz="3200" dirty="0"/>
              <a:t>содержания образования требует от учителя такой организации деятельности в классе, которая обеспечивала бы развитие индивидуальных способностей и творческого отношения к жизни каждого учащегося через внедрение </a:t>
            </a:r>
            <a:r>
              <a:rPr lang="ru-RU" sz="3200" dirty="0" err="1"/>
              <a:t>деятельностных</a:t>
            </a:r>
            <a:r>
              <a:rPr lang="ru-RU" sz="3200" dirty="0"/>
              <a:t> технологий, реализацию принципа гуманного подхода к </a:t>
            </a:r>
            <a:r>
              <a:rPr lang="ru-RU" sz="3200" dirty="0" smtClean="0"/>
              <a:t>детям»</a:t>
            </a:r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ru-RU" dirty="0" smtClean="0"/>
              <a:t>(</a:t>
            </a:r>
            <a:r>
              <a:rPr lang="ru-RU" dirty="0" smtClean="0"/>
              <a:t>из выступления Министра образования и науки РК </a:t>
            </a:r>
          </a:p>
          <a:p>
            <a:pPr marL="0" indent="0" algn="r">
              <a:buNone/>
            </a:pPr>
            <a:r>
              <a:rPr lang="ru-RU" dirty="0" smtClean="0"/>
              <a:t>Е. </a:t>
            </a:r>
            <a:r>
              <a:rPr lang="ru-RU" dirty="0" err="1" smtClean="0"/>
              <a:t>Сагадиева</a:t>
            </a:r>
            <a:r>
              <a:rPr lang="ru-RU" dirty="0" smtClean="0"/>
              <a:t> )</a:t>
            </a:r>
            <a:endParaRPr lang="ru-RU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9338465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effectLst/>
              </a:rPr>
              <a:t>Общие исследовательские умения </a:t>
            </a:r>
            <a:r>
              <a:rPr lang="ru-RU" sz="4000" b="1" dirty="0">
                <a:effectLst/>
              </a:rPr>
              <a:t>и </a:t>
            </a:r>
            <a:r>
              <a:rPr lang="ru-RU" sz="4000" b="1" dirty="0" smtClean="0">
                <a:effectLst/>
              </a:rPr>
              <a:t>навыки </a:t>
            </a:r>
            <a:r>
              <a:rPr lang="ru-RU" sz="4000" b="1" dirty="0">
                <a:effectLst/>
              </a:rPr>
              <a:t>школьников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FFFF00"/>
                </a:solidFill>
                <a:effectLst/>
              </a:rPr>
              <a:t>– </a:t>
            </a:r>
            <a:r>
              <a:rPr lang="ru-RU" dirty="0">
                <a:solidFill>
                  <a:srgbClr val="FFFF00"/>
                </a:solidFill>
                <a:effectLst/>
              </a:rPr>
              <a:t>это: </a:t>
            </a:r>
            <a:endParaRPr lang="ru-RU" dirty="0" smtClean="0">
              <a:solidFill>
                <a:srgbClr val="FFFF00"/>
              </a:solidFill>
              <a:effectLst/>
            </a:endParaRPr>
          </a:p>
          <a:p>
            <a:pPr algn="just"/>
            <a:r>
              <a:rPr lang="ru-RU" dirty="0" smtClean="0">
                <a:solidFill>
                  <a:srgbClr val="FFFF00"/>
                </a:solidFill>
                <a:effectLst/>
              </a:rPr>
              <a:t>умение </a:t>
            </a:r>
            <a:r>
              <a:rPr lang="ru-RU" dirty="0">
                <a:solidFill>
                  <a:srgbClr val="FFFF00"/>
                </a:solidFill>
                <a:effectLst/>
              </a:rPr>
              <a:t>видеть проблемы; </a:t>
            </a:r>
            <a:endParaRPr lang="ru-RU" dirty="0" smtClean="0">
              <a:solidFill>
                <a:srgbClr val="FFFF00"/>
              </a:solidFill>
              <a:effectLst/>
            </a:endParaRPr>
          </a:p>
          <a:p>
            <a:pPr algn="just"/>
            <a:r>
              <a:rPr lang="ru-RU" dirty="0" smtClean="0">
                <a:solidFill>
                  <a:srgbClr val="FFFF00"/>
                </a:solidFill>
                <a:effectLst/>
              </a:rPr>
              <a:t>Умение задавать </a:t>
            </a:r>
            <a:r>
              <a:rPr lang="ru-RU" dirty="0">
                <a:solidFill>
                  <a:srgbClr val="FFFF00"/>
                </a:solidFill>
                <a:effectLst/>
              </a:rPr>
              <a:t>вопросы; </a:t>
            </a:r>
            <a:endParaRPr lang="ru-RU" dirty="0" smtClean="0">
              <a:solidFill>
                <a:srgbClr val="FFFF00"/>
              </a:solidFill>
              <a:effectLst/>
            </a:endParaRPr>
          </a:p>
          <a:p>
            <a:pPr algn="just"/>
            <a:r>
              <a:rPr lang="ru-RU" dirty="0" smtClean="0">
                <a:solidFill>
                  <a:srgbClr val="FFFF00"/>
                </a:solidFill>
                <a:effectLst/>
              </a:rPr>
              <a:t>Умение выдвигать </a:t>
            </a:r>
            <a:r>
              <a:rPr lang="ru-RU" dirty="0">
                <a:solidFill>
                  <a:srgbClr val="FFFF00"/>
                </a:solidFill>
                <a:effectLst/>
              </a:rPr>
              <a:t>гипотезы; </a:t>
            </a:r>
            <a:endParaRPr lang="ru-RU" dirty="0" smtClean="0">
              <a:solidFill>
                <a:srgbClr val="FFFF00"/>
              </a:solidFill>
              <a:effectLst/>
            </a:endParaRPr>
          </a:p>
          <a:p>
            <a:pPr algn="just"/>
            <a:r>
              <a:rPr lang="ru-RU" dirty="0" smtClean="0">
                <a:solidFill>
                  <a:srgbClr val="FFFF00"/>
                </a:solidFill>
                <a:effectLst/>
              </a:rPr>
              <a:t>Умение давать </a:t>
            </a:r>
            <a:r>
              <a:rPr lang="ru-RU" dirty="0">
                <a:solidFill>
                  <a:srgbClr val="FFFF00"/>
                </a:solidFill>
                <a:effectLst/>
              </a:rPr>
              <a:t>определение понятиям</a:t>
            </a:r>
            <a:r>
              <a:rPr lang="ru-RU" dirty="0" smtClean="0">
                <a:solidFill>
                  <a:srgbClr val="FFFF00"/>
                </a:solidFill>
                <a:effectLst/>
              </a:rPr>
              <a:t>;</a:t>
            </a:r>
          </a:p>
          <a:p>
            <a:pPr algn="just"/>
            <a:r>
              <a:rPr lang="ru-RU" dirty="0" smtClean="0">
                <a:solidFill>
                  <a:srgbClr val="FFFF00"/>
                </a:solidFill>
                <a:effectLst/>
              </a:rPr>
              <a:t>Умение  </a:t>
            </a:r>
            <a:r>
              <a:rPr lang="ru-RU" dirty="0">
                <a:solidFill>
                  <a:srgbClr val="FFFF00"/>
                </a:solidFill>
                <a:effectLst/>
              </a:rPr>
              <a:t>классифицировать; </a:t>
            </a:r>
            <a:endParaRPr lang="ru-RU" dirty="0" smtClean="0">
              <a:solidFill>
                <a:srgbClr val="FFFF00"/>
              </a:solidFill>
              <a:effectLst/>
            </a:endParaRPr>
          </a:p>
          <a:p>
            <a:pPr algn="just"/>
            <a:r>
              <a:rPr lang="ru-RU" dirty="0" smtClean="0">
                <a:solidFill>
                  <a:srgbClr val="FFFF00"/>
                </a:solidFill>
                <a:effectLst/>
              </a:rPr>
              <a:t>Умение  экспериментировать 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044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Развитие умений видеть 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3257559"/>
          </a:xfrm>
        </p:spPr>
        <p:txBody>
          <a:bodyPr/>
          <a:lstStyle/>
          <a:p>
            <a:pPr algn="just"/>
            <a:r>
              <a:rPr lang="ru-RU" sz="2800" dirty="0">
                <a:effectLst/>
              </a:rPr>
              <a:t>Проблема – это затруднение, неопределенность. Чтобы устранить проблему, требуются действия, в первую очередь – это действия, направленные на исследование всего, что связано с данной проблемной ситуацией. Поиск проблем – дело непростое. Найти проблему часто труднее и поучительнее, чем решить ее. </a:t>
            </a:r>
            <a:endParaRPr lang="kk-KZ" sz="2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38067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Например, после изучения </a:t>
            </a:r>
            <a:r>
              <a:rPr lang="ru-RU" b="1" dirty="0" smtClean="0"/>
              <a:t>явления теплопроводности</a:t>
            </a:r>
            <a:r>
              <a:rPr lang="ru-RU" dirty="0" smtClean="0"/>
              <a:t> в 8 классе, учащиеся уже знают, что теплота может передаваться постепенно от более нагретой части тела к менее нагретой, задаю вопрос: «Почему в помещениях под потолком температура воздуха обычно бывает выше, чем внизу, около пола, хотя нагреватели – батареи отопления – находятся внизу?»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031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Развитие умений выдвигать гипотезы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effectLst/>
              </a:rPr>
              <a:t>Гипотеза – это основание, предположение, суждение о закономерной связи явлений. Дети часто высказывают самые разные гипотезы по поводу того, что видят, слышат, чувствуют. Множество интересных гипотез рождается в результате попыток поиска ответов на собственные вопросы. Гипотеза – это предвидение событий. Изначально гипотеза не истинна и не ложна – она просто не определена. Стоит ее подтвердить, как она становится теорией, если ее опровергнуть, она также прекращает свое существование, превращаясь из гипотезы в ложное предположение.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64357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Умение выдвигать гипотезу способствует отработке умений анализировать, сравнивать, синтезировать, формирует мыслительные операции: абстрагирование, обобщение, конкретизация. </a:t>
            </a:r>
            <a:r>
              <a:rPr lang="ru-RU" dirty="0" smtClean="0"/>
              <a:t> Демонстрируется </a:t>
            </a:r>
            <a:r>
              <a:rPr lang="ru-RU" dirty="0" smtClean="0"/>
              <a:t>движение игрушечного автомобиля. Почему он остановился? Почему изменил свою скорость?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09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1139825"/>
          </a:xfrm>
        </p:spPr>
        <p:txBody>
          <a:bodyPr/>
          <a:lstStyle/>
          <a:p>
            <a:r>
              <a:rPr lang="ru-RU" b="1" dirty="0">
                <a:effectLst/>
              </a:rPr>
              <a:t>Развитие умений задавать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390050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>
                <a:effectLst/>
              </a:rPr>
              <a:t>В процессе исследования, как и любого познания, вопрос играет одну из ключевых ролей. Вопрос обычно рассматривается как форма выражения проблемы, по сравнению с вопросом проблема имеет более сложную структуру, образно говоря, она имеет больше пустот, которые нужно заполнить. Вопрос направляет мышление ребенка на поиск ответа, таким образом, пробуждая потребность в познании, приобщая его к умственному труду.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143512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Учителю следует использовать </a:t>
            </a:r>
            <a:r>
              <a:rPr lang="ru-RU" b="1" i="1" dirty="0" smtClean="0"/>
              <a:t>больше открытых, творческих вопросов</a:t>
            </a:r>
            <a:r>
              <a:rPr lang="ru-RU" dirty="0" smtClean="0"/>
              <a:t>, на которые можно представить несколько вариантов ответов и которые побуждают к дальнейшему </a:t>
            </a:r>
            <a:r>
              <a:rPr lang="ru-RU" dirty="0" smtClean="0"/>
              <a:t>диалогу. </a:t>
            </a:r>
            <a:r>
              <a:rPr lang="ru-RU" dirty="0" smtClean="0"/>
              <a:t>Вопросительные слова  Как?  Что?  Где?  Почему?  Сколько?  Откуда?  Какой?  Зачем?  Каким образом?  Какая взаимосвязь?  Из чего состоит?  Каково назначение</a:t>
            </a:r>
            <a:r>
              <a:rPr lang="ru-RU" dirty="0" smtClean="0"/>
              <a:t>? Использовать ромашку </a:t>
            </a:r>
            <a:r>
              <a:rPr lang="ru-RU" dirty="0" err="1" smtClean="0"/>
              <a:t>Блума</a:t>
            </a:r>
            <a:r>
              <a:rPr lang="ru-RU" dirty="0" smtClean="0"/>
              <a:t>, толстые тонкие вопросы.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5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59"/>
            <a:ext cx="9144000" cy="1139825"/>
          </a:xfrm>
        </p:spPr>
        <p:txBody>
          <a:bodyPr/>
          <a:lstStyle/>
          <a:p>
            <a:r>
              <a:rPr lang="ru-RU" b="1" dirty="0">
                <a:effectLst/>
              </a:rPr>
              <a:t>Развитие умений давать определения понятиям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42985"/>
            <a:ext cx="9144000" cy="4214842"/>
          </a:xfrm>
        </p:spPr>
        <p:txBody>
          <a:bodyPr/>
          <a:lstStyle/>
          <a:p>
            <a:r>
              <a:rPr lang="ru-RU" dirty="0">
                <a:effectLst/>
              </a:rPr>
              <a:t>Понятие – одна из форм логического мышления. Понятием называют форму мысли, отражающую предметы в их существенных и общих признаках.</a:t>
            </a:r>
          </a:p>
          <a:p>
            <a:r>
              <a:rPr lang="ru-RU" dirty="0">
                <a:effectLst/>
              </a:rPr>
              <a:t>Понятие – это мысль, отражающая в обобщенной форме предметы и явления действительности, а также связи между ними.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657695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Демонстрация мыльных пузырей с </a:t>
            </a:r>
            <a:r>
              <a:rPr lang="ru-RU" dirty="0" smtClean="0"/>
              <a:t>пояснением</a:t>
            </a:r>
          </a:p>
          <a:p>
            <a:r>
              <a:rPr lang="ru-RU" dirty="0" smtClean="0"/>
              <a:t>С </a:t>
            </a:r>
            <a:r>
              <a:rPr lang="ru-RU" dirty="0" smtClean="0"/>
              <a:t>помощью призмы </a:t>
            </a:r>
            <a:r>
              <a:rPr lang="ru-RU" dirty="0" smtClean="0"/>
              <a:t> получают спектр</a:t>
            </a:r>
            <a:r>
              <a:rPr lang="ru-RU" dirty="0" smtClean="0"/>
              <a:t>, состоящий из 7 цветов. Радужные полоски можно наблюдать не только при разложении белого света в призме или каплях воды, но и в тонких пленках при интерференции световых волн</a:t>
            </a:r>
            <a:r>
              <a:rPr lang="ru-RU" dirty="0" smtClean="0"/>
              <a:t>. Делают вывод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898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39825"/>
          </a:xfrm>
        </p:spPr>
        <p:txBody>
          <a:bodyPr/>
          <a:lstStyle/>
          <a:p>
            <a:r>
              <a:rPr lang="ru-RU" b="1" dirty="0">
                <a:effectLst/>
              </a:rPr>
              <a:t>Развитие умений классифицировать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>
                <a:effectLst/>
              </a:rPr>
              <a:t>Классификацией называют операцию деления понятий по определенному основанию на непересекающиеся классы. Один из главных признаков классификации – указание на принцип (основание) деления. Классификация устанавливает определенный порядок. Она разбивает рассматриваемые объекты на группы, чтобы упорядочить рассматриваемую область, сделать ее обозримой. Классификация придает нашему мышлению строгость и точность.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Разделите на три группы понятий - физические тела, вещества, явления следующие слова: стул, древесина, ложка, алюминий, дождь, железо, медь, резина, капля воды, звезда, воздух, кислород, ветер, молния, землетрясение, масло, компас, вода.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102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39825"/>
          </a:xfrm>
        </p:spPr>
        <p:txBody>
          <a:bodyPr/>
          <a:lstStyle/>
          <a:p>
            <a:r>
              <a:rPr lang="ru-RU" b="1" dirty="0">
                <a:effectLst/>
              </a:rPr>
              <a:t>Развитие умений и навыков экспериментирования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>
                <a:effectLst/>
              </a:rPr>
              <a:t>Эксперимент – важнейший из методов исследования. Эксперимент – проба, опыт. Это самый главный метод познания в большинстве наук. С его помощью в строго контролируемых и управляемых условиях исследуются сааме разные явления</a:t>
            </a:r>
            <a:r>
              <a:rPr lang="ru-RU" sz="2800" dirty="0" smtClean="0">
                <a:effectLst/>
              </a:rPr>
              <a:t>.</a:t>
            </a:r>
          </a:p>
          <a:p>
            <a:pPr marL="0" indent="0" algn="just">
              <a:buNone/>
            </a:pPr>
            <a:r>
              <a:rPr lang="ru-RU" sz="2800" dirty="0">
                <a:effectLst/>
              </a:rPr>
              <a:t>Любой эксперимент предполагает проведение каких-либо практических действий с целью проверки и сравнения. Но эксперименты бывают и мысленные, то есть такие, которые можно проводить только в уме</a:t>
            </a:r>
            <a:r>
              <a:rPr lang="ru-RU" sz="2800" dirty="0" smtClean="0">
                <a:effectLst/>
              </a:rPr>
              <a:t>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00613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решение </a:t>
            </a:r>
            <a:r>
              <a:rPr lang="ru-RU" dirty="0" smtClean="0"/>
              <a:t>экспериментальных </a:t>
            </a:r>
            <a:r>
              <a:rPr lang="ru-RU" dirty="0" smtClean="0"/>
              <a:t>задач полезно для учеников, так как известно, что от услышанного ученик запоминает лишь 20-25%, от написанного – 50-60%, а от увиденного и сделанного самим ≈90%.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40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429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2009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Развитие умений видеть проблемы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Развитие умений выдвигать гипотезы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Развитие умений задавать вопросы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Развитие умений давать определения понятиям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Развитие умений классифицировать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Развитие умений и навыков экспериментирования</a:t>
                      </a:r>
                      <a:endParaRPr kumimoji="0" lang="kk-K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42017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2800" dirty="0" smtClean="0"/>
              <a:t>Разработайте задание, которое будет развивать один из навыков исследовательской работы для любого класса</a:t>
            </a:r>
            <a:r>
              <a:rPr lang="kk-KZ" sz="2800" dirty="0"/>
              <a:t/>
            </a:r>
            <a:br>
              <a:rPr lang="kk-KZ" sz="2800" dirty="0"/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46383120"/>
              </p:ext>
            </p:extLst>
          </p:nvPr>
        </p:nvGraphicFramePr>
        <p:xfrm>
          <a:off x="71406" y="1471634"/>
          <a:ext cx="8929719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573"/>
                <a:gridCol w="2976573"/>
                <a:gridCol w="2976573"/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kk-KZ" dirty="0" smtClean="0"/>
                        <a:t>Навыки исследовательской</a:t>
                      </a:r>
                      <a:r>
                        <a:rPr lang="kk-KZ" baseline="0" dirty="0" smtClean="0"/>
                        <a:t>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Пример задания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Используемые ресурсы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ru-RU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Развитие умений видеть проблемы</a:t>
                      </a:r>
                      <a:endParaRPr lang="ru-RU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ru-RU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Развитие умений выдвигать гипотезы</a:t>
                      </a:r>
                      <a:endParaRPr lang="ru-RU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ru-RU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Развитие умений задавать вопросы</a:t>
                      </a:r>
                      <a:endParaRPr lang="ru-RU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ru-RU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Развитие умений давать определения понятиям</a:t>
                      </a:r>
                      <a:endParaRPr lang="ru-RU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ru-RU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Развитие умений классифицировать</a:t>
                      </a:r>
                      <a:endParaRPr lang="ru-RU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Развитие умений и навыков экспериментирования</a:t>
                      </a:r>
                      <a:endParaRPr lang="ru-RU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2072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>
                <a:effectLst/>
              </a:rPr>
              <a:t>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851537"/>
          </a:xfrm>
        </p:spPr>
        <p:txBody>
          <a:bodyPr/>
          <a:lstStyle/>
          <a:p>
            <a:r>
              <a:rPr lang="ru-RU" dirty="0" smtClean="0">
                <a:effectLst/>
              </a:rPr>
              <a:t>Какая </a:t>
            </a:r>
            <a:r>
              <a:rPr lang="ru-RU" dirty="0">
                <a:effectLst/>
              </a:rPr>
              <a:t>информация, полученная на сегодняшнем занятии, существенно важна для вас? Почему?</a:t>
            </a:r>
          </a:p>
          <a:p>
            <a:r>
              <a:rPr lang="kk-KZ" dirty="0" smtClean="0">
                <a:effectLst/>
              </a:rPr>
              <a:t>Что </a:t>
            </a:r>
            <a:r>
              <a:rPr lang="kk-KZ" dirty="0">
                <a:effectLst/>
              </a:rPr>
              <a:t>вы можете использовать в своей практике из того, что узнали на сегодняшнем занятии? Почему?</a:t>
            </a:r>
            <a:endParaRPr lang="ru-RU" dirty="0">
              <a:effectLst/>
            </a:endParaRPr>
          </a:p>
          <a:p>
            <a:r>
              <a:rPr lang="kk-KZ" dirty="0" smtClean="0">
                <a:effectLst/>
              </a:rPr>
              <a:t>Были </a:t>
            </a:r>
            <a:r>
              <a:rPr lang="kk-KZ" dirty="0">
                <a:effectLst/>
              </a:rPr>
              <a:t>ли на сегодняшнем занятии вопросы, непонятные вам? Как бы вы хотели их закрепить?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13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1462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- Что требуется </a:t>
            </a:r>
            <a:r>
              <a:rPr lang="ru-RU" sz="3200" b="1" dirty="0" smtClean="0">
                <a:solidFill>
                  <a:schemeClr val="bg1"/>
                </a:solidFill>
              </a:rPr>
              <a:t>от учителя?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chemeClr val="bg1"/>
                </a:solidFill>
              </a:rPr>
              <a:t> Умение:</a:t>
            </a:r>
          </a:p>
          <a:p>
            <a:pPr marL="261938" indent="-261938">
              <a:buFontTx/>
              <a:buChar char="-"/>
            </a:pPr>
            <a:r>
              <a:rPr lang="ru-RU" sz="2400" dirty="0" smtClean="0"/>
              <a:t>-</a:t>
            </a:r>
            <a:r>
              <a:rPr lang="ru-RU" sz="2400" dirty="0" smtClean="0"/>
              <a:t>формулировать учебные цели для   достижения результатов;</a:t>
            </a:r>
          </a:p>
          <a:p>
            <a:pPr marL="261938" indent="-261938"/>
            <a:r>
              <a:rPr lang="ru-RU" sz="2400" dirty="0" smtClean="0"/>
              <a:t>- строить </a:t>
            </a:r>
            <a:r>
              <a:rPr lang="ru-RU" sz="2400" dirty="0" smtClean="0"/>
              <a:t> учебный процесс  по организации усвоения  учебного материала;</a:t>
            </a:r>
          </a:p>
          <a:p>
            <a:pPr marL="261938" indent="-261938"/>
            <a:r>
              <a:rPr lang="ru-RU" sz="2400" dirty="0" smtClean="0"/>
              <a:t>- готовить </a:t>
            </a:r>
            <a:r>
              <a:rPr lang="ru-RU" sz="2400" dirty="0" smtClean="0"/>
              <a:t>учебные материалы  в соответствии с  учебными целями;</a:t>
            </a:r>
          </a:p>
          <a:p>
            <a:pPr marL="261938" indent="-261938"/>
            <a:r>
              <a:rPr lang="ru-RU" sz="2400" dirty="0" smtClean="0"/>
              <a:t>- использовать  потенциал информационной среды для  учебного процесса ;</a:t>
            </a:r>
          </a:p>
          <a:p>
            <a:pPr marL="261938" indent="-261938"/>
            <a:r>
              <a:rPr lang="ru-RU" sz="2400" dirty="0" smtClean="0"/>
              <a:t>- создавать  условия для опережающего развития учащихся </a:t>
            </a:r>
            <a:r>
              <a:rPr lang="ru-RU" sz="2400" dirty="0" smtClean="0"/>
              <a:t>и в</a:t>
            </a:r>
            <a:r>
              <a:rPr lang="ru-RU" sz="2400" dirty="0" smtClean="0"/>
              <a:t>  </a:t>
            </a:r>
            <a:r>
              <a:rPr lang="ru-RU" sz="2400" dirty="0" err="1" smtClean="0"/>
              <a:t>личностно-деятельностной</a:t>
            </a:r>
            <a:r>
              <a:rPr lang="ru-RU" sz="2400" dirty="0" smtClean="0"/>
              <a:t> </a:t>
            </a:r>
            <a:r>
              <a:rPr lang="ru-RU" sz="2400" dirty="0" smtClean="0"/>
              <a:t>направленности  ;</a:t>
            </a:r>
          </a:p>
          <a:p>
            <a:pPr marL="261938" indent="-261938"/>
            <a:r>
              <a:rPr lang="ru-RU" sz="2400" dirty="0" smtClean="0"/>
              <a:t>- создавать атмосферу психологического комфорта и поддержки;</a:t>
            </a:r>
          </a:p>
          <a:p>
            <a:pPr marL="261938" indent="-261938"/>
            <a:r>
              <a:rPr lang="ru-RU" sz="2400" dirty="0" smtClean="0"/>
              <a:t>- готовить учащихся к самообразованию, самоопределению и самореализации;</a:t>
            </a:r>
          </a:p>
          <a:p>
            <a:pPr marL="261938" indent="-261938"/>
            <a:r>
              <a:rPr lang="ru-RU" sz="2400" dirty="0" smtClean="0"/>
              <a:t>- оценивать текущие результатов, направленные  на достижение поставленных целей.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147002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Практикум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«Формирование исследовательских </a:t>
            </a:r>
            <a:r>
              <a:rPr lang="ru-RU" dirty="0" smtClean="0"/>
              <a:t>умений учащихся»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571612"/>
            <a:ext cx="8568952" cy="3888432"/>
          </a:xfrm>
        </p:spPr>
        <p:txBody>
          <a:bodyPr/>
          <a:lstStyle/>
          <a:p>
            <a:pPr algn="just"/>
            <a:r>
              <a:rPr lang="ru-RU" b="1" dirty="0" smtClean="0"/>
              <a:t>Цель: </a:t>
            </a:r>
          </a:p>
          <a:p>
            <a:pPr algn="just"/>
            <a:r>
              <a:rPr lang="ru-RU" dirty="0" smtClean="0"/>
              <a:t>развитие профессиональных способностей педагогов в планировании исследовательской деятельности учащихся</a:t>
            </a:r>
          </a:p>
          <a:p>
            <a:pPr algn="just"/>
            <a:r>
              <a:rPr lang="ru-RU" b="1" dirty="0" smtClean="0"/>
              <a:t>Ожидаемый результат: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/>
              <a:t>п</a:t>
            </a:r>
            <a:r>
              <a:rPr lang="ru-RU" dirty="0" smtClean="0"/>
              <a:t>едагоги будут знать об особенностях развития исследовательских навыков учащихся в рамках обновления содержания образования РК;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/>
              <a:t>б</a:t>
            </a:r>
            <a:r>
              <a:rPr lang="ru-RU" dirty="0" smtClean="0"/>
              <a:t>удут уметь разрабатывать задания по развитию исследовательских навыков учащихся по различным разделам предмета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703048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220663" y="1071546"/>
            <a:ext cx="8694737" cy="46736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 наиболее популярных профессий в</a:t>
            </a:r>
            <a:r>
              <a:rPr lang="en-GB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2010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-н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 существовали в </a:t>
            </a:r>
            <a: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2004</a:t>
            </a:r>
          </a:p>
          <a:p>
            <a:pPr marL="457200" lvl="1" indent="0" eaLnBrk="1" fontAlgn="auto" hangingPunct="1">
              <a:spcAft>
                <a:spcPts val="0"/>
              </a:spcAft>
              <a:buFont typeface="Webdings" panose="05030102010509060703" pitchFamily="18" charset="2"/>
              <a:buNone/>
              <a:defRPr/>
            </a:pPr>
            <a:endParaRPr lang="en-GB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настоящее время мы готовим учащихся к профессиям, которые еще не существуют</a:t>
            </a:r>
            <a:endParaRPr lang="en-GB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 использованию технологий, которые еще не изобретены</a:t>
            </a:r>
            <a:endParaRPr lang="en-GB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Решать задачи, о существовании которых мы еще не знаем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10612" cy="779462"/>
          </a:xfrm>
        </p:spPr>
        <p:txBody>
          <a:bodyPr/>
          <a:lstStyle/>
          <a:p>
            <a:pPr algn="ctr" eaLnBrk="1" hangingPunct="1"/>
            <a:r>
              <a:rPr lang="ru-RU" altLang="en-US" dirty="0" smtClean="0">
                <a:solidFill>
                  <a:schemeClr val="bg1"/>
                </a:solidFill>
              </a:rPr>
              <a:t>Профессии будущего</a:t>
            </a:r>
            <a:endParaRPr lang="ru-RU" altLang="ru-RU" dirty="0" smtClean="0">
              <a:solidFill>
                <a:schemeClr val="bg1"/>
              </a:solidFill>
            </a:endParaRPr>
          </a:p>
        </p:txBody>
      </p:sp>
      <p:pic>
        <p:nvPicPr>
          <p:cNvPr id="1638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4455" y="1142984"/>
            <a:ext cx="8006635" cy="4843160"/>
          </a:xfrm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547813" y="6021388"/>
            <a:ext cx="5327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00B0F0"/>
                </a:solidFill>
                <a:latin typeface="Bookman Old Style" pitchFamily="18" charset="0"/>
              </a:rPr>
              <a:t>Инженер- композитчик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8" y="857231"/>
            <a:ext cx="7715304" cy="5664043"/>
          </a:xfrm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2000232" y="6396062"/>
            <a:ext cx="4968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2400" b="1" dirty="0">
                <a:solidFill>
                  <a:srgbClr val="00B0F0"/>
                </a:solidFill>
                <a:latin typeface="Bookman Old Style" pitchFamily="18" charset="0"/>
              </a:rPr>
              <a:t>IT-</a:t>
            </a:r>
            <a:r>
              <a:rPr lang="ru-RU" altLang="ru-RU" sz="2400" b="1" dirty="0">
                <a:solidFill>
                  <a:srgbClr val="00B0F0"/>
                </a:solidFill>
                <a:latin typeface="Bookman Old Style" pitchFamily="18" charset="0"/>
              </a:rPr>
              <a:t>генетик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928670"/>
            <a:ext cx="8633605" cy="5218114"/>
          </a:xfrm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2071670" y="6335713"/>
            <a:ext cx="53292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B0F0"/>
                </a:solidFill>
                <a:latin typeface="Bookman Old Style" pitchFamily="18" charset="0"/>
              </a:rPr>
              <a:t>Строитель «умных»  дорог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0696" y="981075"/>
            <a:ext cx="8266146" cy="5129498"/>
          </a:xfrm>
        </p:spPr>
      </p:pic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1928794" y="6262711"/>
            <a:ext cx="5327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B0F0"/>
                </a:solidFill>
                <a:latin typeface="Bookman Old Style" pitchFamily="18" charset="0"/>
              </a:rPr>
              <a:t>Урбанист-эколог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24" y="981074"/>
            <a:ext cx="7429552" cy="4951735"/>
          </a:xfrm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835150" y="5473724"/>
            <a:ext cx="53292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B0F0"/>
                </a:solidFill>
                <a:latin typeface="Bookman Old Style" pitchFamily="18" charset="0"/>
              </a:rPr>
              <a:t>Оценщик интеллектуальной  собственности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ic 5-19">
  <a:themeElements>
    <a:clrScheme name="Generic 5-19 1">
      <a:dk1>
        <a:srgbClr val="595959"/>
      </a:dk1>
      <a:lt1>
        <a:srgbClr val="FFFFFF"/>
      </a:lt1>
      <a:dk2>
        <a:srgbClr val="595959"/>
      </a:dk2>
      <a:lt2>
        <a:srgbClr val="F16F91"/>
      </a:lt2>
      <a:accent1>
        <a:srgbClr val="0065BD"/>
      </a:accent1>
      <a:accent2>
        <a:srgbClr val="83CFCA"/>
      </a:accent2>
      <a:accent3>
        <a:srgbClr val="FFFFFF"/>
      </a:accent3>
      <a:accent4>
        <a:srgbClr val="4B4B4B"/>
      </a:accent4>
      <a:accent5>
        <a:srgbClr val="AAB8DB"/>
      </a:accent5>
      <a:accent6>
        <a:srgbClr val="76BBB7"/>
      </a:accent6>
      <a:hlink>
        <a:srgbClr val="B4D88B"/>
      </a:hlink>
      <a:folHlink>
        <a:srgbClr val="FDC180"/>
      </a:folHlink>
    </a:clrScheme>
    <a:fontScheme name="Generic 5-19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c 5-19 1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0065BD"/>
        </a:accent1>
        <a:accent2>
          <a:srgbClr val="83CFCA"/>
        </a:accent2>
        <a:accent3>
          <a:srgbClr val="FFFFFF"/>
        </a:accent3>
        <a:accent4>
          <a:srgbClr val="4B4B4B"/>
        </a:accent4>
        <a:accent5>
          <a:srgbClr val="AAB8DB"/>
        </a:accent5>
        <a:accent6>
          <a:srgbClr val="76BBB7"/>
        </a:accent6>
        <a:hlink>
          <a:srgbClr val="B4D88B"/>
        </a:hlink>
        <a:folHlink>
          <a:srgbClr val="FDC1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2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00B0BA"/>
        </a:accent1>
        <a:accent2>
          <a:srgbClr val="9BCFFF"/>
        </a:accent2>
        <a:accent3>
          <a:srgbClr val="FFFFFF"/>
        </a:accent3>
        <a:accent4>
          <a:srgbClr val="4B4B4B"/>
        </a:accent4>
        <a:accent5>
          <a:srgbClr val="AAD4D9"/>
        </a:accent5>
        <a:accent6>
          <a:srgbClr val="8CBBE7"/>
        </a:accent6>
        <a:hlink>
          <a:srgbClr val="B4D88B"/>
        </a:hlink>
        <a:folHlink>
          <a:srgbClr val="FDC1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3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58A618"/>
        </a:accent1>
        <a:accent2>
          <a:srgbClr val="9BCFFF"/>
        </a:accent2>
        <a:accent3>
          <a:srgbClr val="FFFFFF"/>
        </a:accent3>
        <a:accent4>
          <a:srgbClr val="4B4B4B"/>
        </a:accent4>
        <a:accent5>
          <a:srgbClr val="B4D0AB"/>
        </a:accent5>
        <a:accent6>
          <a:srgbClr val="8CBBE7"/>
        </a:accent6>
        <a:hlink>
          <a:srgbClr val="83CFCA"/>
        </a:hlink>
        <a:folHlink>
          <a:srgbClr val="FDC1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4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E05206"/>
        </a:accent1>
        <a:accent2>
          <a:srgbClr val="83CFCA"/>
        </a:accent2>
        <a:accent3>
          <a:srgbClr val="FFFFFF"/>
        </a:accent3>
        <a:accent4>
          <a:srgbClr val="4B4B4B"/>
        </a:accent4>
        <a:accent5>
          <a:srgbClr val="EDB3AA"/>
        </a:accent5>
        <a:accent6>
          <a:srgbClr val="76BBB7"/>
        </a:accent6>
        <a:hlink>
          <a:srgbClr val="B4D88B"/>
        </a:hlink>
        <a:folHlink>
          <a:srgbClr val="9BC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5">
        <a:dk1>
          <a:srgbClr val="595959"/>
        </a:dk1>
        <a:lt1>
          <a:srgbClr val="FFFFFF"/>
        </a:lt1>
        <a:dk2>
          <a:srgbClr val="595959"/>
        </a:dk2>
        <a:lt2>
          <a:srgbClr val="FDC180"/>
        </a:lt2>
        <a:accent1>
          <a:srgbClr val="C30045"/>
        </a:accent1>
        <a:accent2>
          <a:srgbClr val="83CFCA"/>
        </a:accent2>
        <a:accent3>
          <a:srgbClr val="FFFFFF"/>
        </a:accent3>
        <a:accent4>
          <a:srgbClr val="4B4B4B"/>
        </a:accent4>
        <a:accent5>
          <a:srgbClr val="DEAAB0"/>
        </a:accent5>
        <a:accent6>
          <a:srgbClr val="76BBB7"/>
        </a:accent6>
        <a:hlink>
          <a:srgbClr val="B4D88B"/>
        </a:hlink>
        <a:folHlink>
          <a:srgbClr val="9BC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6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6E267B"/>
        </a:accent1>
        <a:accent2>
          <a:srgbClr val="83CFCA"/>
        </a:accent2>
        <a:accent3>
          <a:srgbClr val="FFFFFF"/>
        </a:accent3>
        <a:accent4>
          <a:srgbClr val="4B4B4B"/>
        </a:accent4>
        <a:accent5>
          <a:srgbClr val="BAACBF"/>
        </a:accent5>
        <a:accent6>
          <a:srgbClr val="76BBB7"/>
        </a:accent6>
        <a:hlink>
          <a:srgbClr val="B4D88B"/>
        </a:hlink>
        <a:folHlink>
          <a:srgbClr val="FDC1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783</TotalTime>
  <Words>1018</Words>
  <Application>Microsoft Office PowerPoint</Application>
  <PresentationFormat>Экран (4:3)</PresentationFormat>
  <Paragraphs>112</Paragraphs>
  <Slides>30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Generic 5-19</vt:lpstr>
      <vt:lpstr>Ripple</vt:lpstr>
      <vt:lpstr> </vt:lpstr>
      <vt:lpstr>Слайд 2</vt:lpstr>
      <vt:lpstr>Слайд 3</vt:lpstr>
      <vt:lpstr>Слайд 4</vt:lpstr>
      <vt:lpstr>Профессии будущего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Исследовательский подход в обучении — это путь знакомства учащихся с методами научного познания, важное средство формирования у них научного мировоззрения, развития мышления и познавательной самостоятельности.</vt:lpstr>
      <vt:lpstr>Общие исследовательские умения и навыки школьников</vt:lpstr>
      <vt:lpstr>Развитие умений видеть проблемы</vt:lpstr>
      <vt:lpstr>Развитие умений выдвигать гипотезы</vt:lpstr>
      <vt:lpstr>Развитие умений задавать вопросы</vt:lpstr>
      <vt:lpstr>Развитие умений давать определения понятиям</vt:lpstr>
      <vt:lpstr>Развитие умений классифицировать</vt:lpstr>
      <vt:lpstr>Развитие умений и навыков экспериментирования</vt:lpstr>
      <vt:lpstr>Слайд 27</vt:lpstr>
      <vt:lpstr>Разработайте задание, которое будет развивать один из навыков исследовательской работы для любого класса </vt:lpstr>
      <vt:lpstr>Рефлексия</vt:lpstr>
      <vt:lpstr>Практикум  «Формирование исследовательских умений учащихся»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108</cp:revision>
  <dcterms:created xsi:type="dcterms:W3CDTF">2012-04-23T21:05:35Z</dcterms:created>
  <dcterms:modified xsi:type="dcterms:W3CDTF">2017-03-23T19:54:12Z</dcterms:modified>
</cp:coreProperties>
</file>