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404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F9A26-5797-4298-A806-CA852118B45B}" type="datetimeFigureOut">
              <a:rPr lang="ru-RU" smtClean="0"/>
              <a:t>03.11.2016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FC049-63B0-4C37-B959-13E549F09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3810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F9A26-5797-4298-A806-CA852118B45B}" type="datetimeFigureOut">
              <a:rPr lang="ru-RU" smtClean="0"/>
              <a:t>03.11.2016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FC049-63B0-4C37-B959-13E549F09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925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F9A26-5797-4298-A806-CA852118B45B}" type="datetimeFigureOut">
              <a:rPr lang="ru-RU" smtClean="0"/>
              <a:t>03.11.2016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FC049-63B0-4C37-B959-13E549F09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253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F9A26-5797-4298-A806-CA852118B45B}" type="datetimeFigureOut">
              <a:rPr lang="ru-RU" smtClean="0"/>
              <a:t>03.11.2016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FC049-63B0-4C37-B959-13E549F09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0218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F9A26-5797-4298-A806-CA852118B45B}" type="datetimeFigureOut">
              <a:rPr lang="ru-RU" smtClean="0"/>
              <a:t>03.11.2016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FC049-63B0-4C37-B959-13E549F09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2273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F9A26-5797-4298-A806-CA852118B45B}" type="datetimeFigureOut">
              <a:rPr lang="ru-RU" smtClean="0"/>
              <a:t>03.11.2016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FC049-63B0-4C37-B959-13E549F09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0526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F9A26-5797-4298-A806-CA852118B45B}" type="datetimeFigureOut">
              <a:rPr lang="ru-RU" smtClean="0"/>
              <a:t>03.11.2016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FC049-63B0-4C37-B959-13E549F09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9101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F9A26-5797-4298-A806-CA852118B45B}" type="datetimeFigureOut">
              <a:rPr lang="ru-RU" smtClean="0"/>
              <a:t>03.11.2016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FC049-63B0-4C37-B959-13E549F09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423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F9A26-5797-4298-A806-CA852118B45B}" type="datetimeFigureOut">
              <a:rPr lang="ru-RU" smtClean="0"/>
              <a:t>03.11.2016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FC049-63B0-4C37-B959-13E549F09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6621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F9A26-5797-4298-A806-CA852118B45B}" type="datetimeFigureOut">
              <a:rPr lang="ru-RU" smtClean="0"/>
              <a:t>03.11.2016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FC049-63B0-4C37-B959-13E549F09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1842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F9A26-5797-4298-A806-CA852118B45B}" type="datetimeFigureOut">
              <a:rPr lang="ru-RU" smtClean="0"/>
              <a:t>03.11.2016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FC049-63B0-4C37-B959-13E549F09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7354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F9A26-5797-4298-A806-CA852118B45B}" type="datetimeFigureOut">
              <a:rPr lang="ru-RU" smtClean="0"/>
              <a:t>03.11.2016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FC049-63B0-4C37-B959-13E549F090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6146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smilepost.ru/uploads/posts/2016-02/thumbs/1456617206-2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8842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115616" y="548680"/>
            <a:ext cx="7200800" cy="5016758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altLang="ru-RU" sz="4000" b="1" dirty="0">
                <a:solidFill>
                  <a:srgbClr val="7404C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Wide Latin" panose="020A0A07050505020404" pitchFamily="18" charset="0"/>
              </a:rPr>
              <a:t>«Никогда путь к доброму знанию не пролегает по шелковистой мураве, усеянной лилиями: всегда человеку приходится взбираться по голым </a:t>
            </a:r>
            <a:r>
              <a:rPr lang="ru-RU" altLang="ru-RU" sz="4000" b="1" dirty="0" smtClean="0">
                <a:solidFill>
                  <a:srgbClr val="7404C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Wide Latin" panose="020A0A07050505020404" pitchFamily="18" charset="0"/>
              </a:rPr>
              <a:t>скалам»</a:t>
            </a:r>
            <a:endParaRPr lang="ru-RU" altLang="ru-RU" sz="4000" b="1" dirty="0">
              <a:solidFill>
                <a:srgbClr val="7404C8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Wide Latin" panose="020A0A07050505020404" pitchFamily="18" charset="0"/>
            </a:endParaRPr>
          </a:p>
          <a:p>
            <a:pPr algn="ctr">
              <a:defRPr/>
            </a:pPr>
            <a:r>
              <a:rPr lang="ru-RU" altLang="ru-RU" sz="4000" b="1" dirty="0" smtClean="0">
                <a:solidFill>
                  <a:srgbClr val="7404C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Wide Latin" panose="020A0A07050505020404" pitchFamily="18" charset="0"/>
              </a:rPr>
              <a:t>				Джон </a:t>
            </a:r>
            <a:r>
              <a:rPr lang="ru-RU" altLang="ru-RU" sz="4000" b="1" dirty="0" err="1" smtClean="0">
                <a:solidFill>
                  <a:srgbClr val="7404C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Wide Latin" panose="020A0A07050505020404" pitchFamily="18" charset="0"/>
              </a:rPr>
              <a:t>Рёскин</a:t>
            </a:r>
            <a:endParaRPr lang="ru-RU" altLang="ru-RU" sz="4000" b="1" dirty="0">
              <a:solidFill>
                <a:srgbClr val="7404C8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Wide Latin" panose="020A0A070505050204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5588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smilepost.ru/uploads/posts/2016-02/thumbs/1456617206-2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049" y="0"/>
            <a:ext cx="928842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475656" y="908720"/>
            <a:ext cx="6336704" cy="286232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7030A0"/>
                </a:solidFill>
                <a:latin typeface="Georgia" panose="02040502050405020303" pitchFamily="18" charset="0"/>
              </a:rPr>
              <a:t>Мой подход – мотивация, совместная деятельность учителя и ребёнка, вовлечение последнего в работу.</a:t>
            </a:r>
            <a:endParaRPr lang="ru-RU" sz="3600" b="1" dirty="0">
              <a:solidFill>
                <a:srgbClr val="7030A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4583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smilepost.ru/uploads/posts/2016-02/thumbs/1456617206-2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049" y="0"/>
            <a:ext cx="928842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619672" y="260648"/>
            <a:ext cx="70567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3600" b="1" dirty="0" smtClean="0">
                <a:solidFill>
                  <a:srgbClr val="7030A0"/>
                </a:solidFill>
                <a:latin typeface="Wide Latin" panose="020A0A07050505020404" pitchFamily="18" charset="0"/>
              </a:rPr>
              <a:t>Положительное отношение к учению обусловлено:</a:t>
            </a:r>
            <a:endParaRPr lang="ru-RU" sz="3600" b="1" dirty="0">
              <a:solidFill>
                <a:srgbClr val="7030A0"/>
              </a:solidFill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>
            <a:lum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1560" y="1772816"/>
            <a:ext cx="6985000" cy="4437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653136"/>
            <a:ext cx="2592287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3685" y="4293096"/>
            <a:ext cx="3186707" cy="1512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6489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smilepost.ru/uploads/posts/2016-02/thumbs/1456617206-2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4219" y="0"/>
            <a:ext cx="928842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39553" y="476672"/>
            <a:ext cx="396044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Wide Latin" panose="020A0A07050505020404" pitchFamily="18" charset="0"/>
                <a:ea typeface="+mj-ea"/>
                <a:cs typeface="+mj-cs"/>
              </a:rPr>
              <a:t>Успешная учёба: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7049" y="2276872"/>
            <a:ext cx="544314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4000" b="1" i="0" u="none" strike="noStrike" kern="0" cap="none" spc="0" normalizeH="0" baseline="0" noProof="0" dirty="0">
                <a:ln>
                  <a:noFill/>
                </a:ln>
                <a:solidFill>
                  <a:srgbClr val="C64B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eorgia" panose="02040502050405020303" pitchFamily="18" charset="0"/>
              </a:rPr>
              <a:t>Чувство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4000" b="1" i="0" u="none" strike="noStrike" kern="0" cap="none" spc="0" normalizeH="0" baseline="0" noProof="0" dirty="0">
                <a:ln>
                  <a:noFill/>
                </a:ln>
                <a:solidFill>
                  <a:srgbClr val="C64B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eorgia" panose="02040502050405020303" pitchFamily="18" charset="0"/>
              </a:rPr>
              <a:t>компетентности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629448" y="476672"/>
            <a:ext cx="390299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4400" b="1" dirty="0" smtClean="0">
                <a:solidFill>
                  <a:srgbClr val="800000"/>
                </a:solidFill>
                <a:latin typeface="Wide Latin" panose="020A0A07050505020404" pitchFamily="18" charset="0"/>
              </a:rPr>
              <a:t>Плохая учёба:</a:t>
            </a:r>
            <a:endParaRPr lang="ru-RU" altLang="ru-RU" sz="4400" b="1" dirty="0">
              <a:solidFill>
                <a:srgbClr val="800000"/>
              </a:solidFill>
              <a:latin typeface="Wide Latin" panose="020A0A07050505020404" pitchFamily="18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9448" y="1556793"/>
            <a:ext cx="4623072" cy="16561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4373305" y="3729226"/>
            <a:ext cx="347883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4000" b="1" i="0" u="none" strike="noStrike" kern="0" cap="none" spc="0" normalizeH="0" baseline="0" noProof="0" dirty="0">
                <a:ln>
                  <a:noFill/>
                </a:ln>
                <a:solidFill>
                  <a:srgbClr val="C64B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eorgia" panose="02040502050405020303" pitchFamily="18" charset="0"/>
              </a:rPr>
              <a:t>самооценка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275856" y="5025950"/>
            <a:ext cx="351570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5400" b="1" i="0" u="none" strike="noStrike" kern="0" cap="none" spc="0" normalizeH="0" baseline="0" noProof="0" dirty="0" smtClean="0">
                <a:ln>
                  <a:noFill/>
                </a:ln>
                <a:solidFill>
                  <a:srgbClr val="C64B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 panose="02020404030301010803" pitchFamily="18" charset="0"/>
              </a:rPr>
              <a:t>мотивация</a:t>
            </a:r>
            <a:endParaRPr kumimoji="0" lang="ru-RU" sz="3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1043608" y="1800111"/>
            <a:ext cx="648072" cy="69278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6012160" y="1246113"/>
            <a:ext cx="571885" cy="9003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5724128" y="3068960"/>
            <a:ext cx="573973" cy="792088"/>
          </a:xfrm>
          <a:prstGeom prst="downArrow">
            <a:avLst>
              <a:gd name="adj1" fmla="val 50000"/>
              <a:gd name="adj2" fmla="val 5298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5033709" y="4581128"/>
            <a:ext cx="546403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0948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smilepost.ru/uploads/posts/2016-02/thumbs/1456617206-2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049" y="0"/>
            <a:ext cx="928842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551504"/>
              </p:ext>
            </p:extLst>
          </p:nvPr>
        </p:nvGraphicFramePr>
        <p:xfrm>
          <a:off x="107504" y="188640"/>
          <a:ext cx="9073008" cy="7820297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900808"/>
              </a:tblGrid>
              <a:tr h="881910">
                <a:tc gridSpan="4"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defRPr sz="2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Wide Latin" panose="020A0A07050505020404" pitchFamily="18" charset="0"/>
                        </a:rPr>
                        <a:t>Когнитивный</a:t>
                      </a:r>
                      <a:r>
                        <a:rPr kumimoji="0" lang="ru-RU" alt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Wide Latin" panose="020A0A07050505020404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27373">
                <a:tc gridSpan="4"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defRPr sz="2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Wide Latin" panose="020A0A07050505020404" pitchFamily="18" charset="0"/>
                        </a:rPr>
                        <a:t>Показатели</a:t>
                      </a:r>
                      <a:r>
                        <a:rPr kumimoji="0" lang="ru-RU" alt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Wide Latin" panose="020A0A07050505020404" pitchFamily="18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61953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defRPr sz="2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Wide Latin" panose="020A0A07050505020404" pitchFamily="18" charset="0"/>
                        </a:rPr>
                        <a:t>1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defRPr sz="2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Wide Latin" panose="020A0A07050505020404" pitchFamily="18" charset="0"/>
                        </a:rPr>
                        <a:t>2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defRPr sz="2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Wide Latin" panose="020A0A07050505020404" pitchFamily="18" charset="0"/>
                        </a:rPr>
                        <a:t>З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defRPr sz="2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Wide Latin" panose="020A0A07050505020404" pitchFamily="18" charset="0"/>
                        </a:rPr>
                        <a:t>4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49061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defRPr sz="2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Наличие знаний, необходимых для организации и проведения </a:t>
                      </a:r>
                      <a:r>
                        <a:rPr kumimoji="0" lang="ru-RU" altLang="ru-R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учебно</a:t>
                      </a: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– воспитательного процесса.</a:t>
                      </a: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defRPr sz="2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Наличие знаний об учебном процессе: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 1. Знаний и представлений о собственных возможностях.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2. Знание своих личностных качеств, которые помогают ему в учёбе.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defRPr sz="2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1. Наличие </a:t>
                      </a: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знаний и представлений о собственных возможностях</a:t>
                      </a: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 2</a:t>
                      </a: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. Знание своих качеств в совокупности и умение рассказать о них.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defRPr sz="2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1. Осуществляет планирующий самоконтроль за началом работы.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2. Осуществляет пошаговый контроль по ходу работы.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Осуществляет итоговый контроль по результатам работы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7746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smilepost.ru/uploads/posts/2016-02/thumbs/1456617206-2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049" y="0"/>
            <a:ext cx="928842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1196074"/>
              </p:ext>
            </p:extLst>
          </p:nvPr>
        </p:nvGraphicFramePr>
        <p:xfrm>
          <a:off x="179512" y="116631"/>
          <a:ext cx="8928992" cy="7449784"/>
        </p:xfrm>
        <a:graphic>
          <a:graphicData uri="http://schemas.openxmlformats.org/drawingml/2006/table">
            <a:tbl>
              <a:tblPr/>
              <a:tblGrid>
                <a:gridCol w="2088232"/>
                <a:gridCol w="2304256"/>
                <a:gridCol w="2376264"/>
                <a:gridCol w="2160240"/>
              </a:tblGrid>
              <a:tr h="782915">
                <a:tc gridSpan="4"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defRPr sz="2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Wide Latin" panose="020A0A07050505020404" pitchFamily="18" charset="0"/>
                        </a:rPr>
                        <a:t>Мотивационный 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78950">
                <a:tc gridSpan="4"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defRPr sz="2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Wide Latin" panose="020A0A07050505020404" pitchFamily="18" charset="0"/>
                        </a:rPr>
                        <a:t>Показатели</a:t>
                      </a:r>
                      <a:r>
                        <a:rPr kumimoji="0" lang="ru-RU" alt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Wide Latin" panose="020A0A07050505020404" pitchFamily="18" charset="0"/>
                        </a:rPr>
                        <a:t> 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9489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defRPr sz="2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Wide Latin" panose="020A0A07050505020404" pitchFamily="18" charset="0"/>
                        </a:rPr>
                        <a:t>1 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defRPr sz="2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Wide Latin" panose="020A0A07050505020404" pitchFamily="18" charset="0"/>
                        </a:rPr>
                        <a:t>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defRPr sz="2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Wide Latin" panose="020A0A07050505020404" pitchFamily="18" charset="0"/>
                        </a:rPr>
                        <a:t>З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defRPr sz="2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Wide Latin" panose="020A0A07050505020404" pitchFamily="18" charset="0"/>
                        </a:rPr>
                        <a:t>4 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68430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defRPr sz="2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Стремление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довести работу до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 конца.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Выполнение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правил, по ходу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учебной работы.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Боязнь наказания.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Желание сделать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работу хорошо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Ребёнок увлечён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Процессом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учебной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деятельности.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defRPr sz="2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Сформированность</a:t>
                      </a:r>
                      <a:endParaRPr kumimoji="0" lang="ru-RU" alt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мотивации на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преодоление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трудностей.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Избежание плохих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отметок.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Желание сделать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работу лучше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других.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Уверены, что учёба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необходима. 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defRPr sz="2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Наличие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положительных</a:t>
                      </a:r>
                      <a:endParaRPr kumimoji="0" lang="ru-RU" alt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эмоциональных</a:t>
                      </a:r>
                      <a:endParaRPr kumimoji="0" lang="ru-RU" alt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переживаний 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выполнении</a:t>
                      </a:r>
                      <a:endParaRPr kumimoji="0" lang="ru-RU" alt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учебной</a:t>
                      </a:r>
                      <a:endParaRPr kumimoji="0" lang="ru-RU" alt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деятельности.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Избежание плохих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отметок.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Желание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самоутвердиться.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Личная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заинтересованность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в результате труда.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defRPr sz="2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Ожидание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поощрения от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правильности</a:t>
                      </a:r>
                      <a:endParaRPr kumimoji="0" lang="ru-RU" alt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выполнения</a:t>
                      </a:r>
                      <a:endParaRPr kumimoji="0" lang="ru-RU" alt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учебного</a:t>
                      </a:r>
                      <a:endParaRPr kumimoji="0" lang="ru-RU" alt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задания.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Стремление к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лидерству.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Осознание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</a:rPr>
                        <a:t>пользы обучения.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07569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smilepost.ru/uploads/posts/2016-02/thumbs/1456617206-2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049" y="0"/>
            <a:ext cx="928842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2691920"/>
              </p:ext>
            </p:extLst>
          </p:nvPr>
        </p:nvGraphicFramePr>
        <p:xfrm>
          <a:off x="107504" y="21316"/>
          <a:ext cx="9073008" cy="7003876"/>
        </p:xfrm>
        <a:graphic>
          <a:graphicData uri="http://schemas.openxmlformats.org/drawingml/2006/table">
            <a:tbl>
              <a:tblPr/>
              <a:tblGrid>
                <a:gridCol w="2088232"/>
                <a:gridCol w="2232248"/>
                <a:gridCol w="2376264"/>
                <a:gridCol w="2376264"/>
              </a:tblGrid>
              <a:tr h="666141">
                <a:tc gridSpan="4"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defRPr sz="2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Wide Latin" panose="020A0A07050505020404" pitchFamily="18" charset="0"/>
                        </a:rPr>
                        <a:t>Деятельностный</a:t>
                      </a:r>
                      <a:r>
                        <a:rPr kumimoji="0" lang="ru-RU" alt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Wide Latin" panose="020A0A07050505020404" pitchFamily="18" charset="0"/>
                        </a:rPr>
                        <a:t> 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66141">
                <a:tc gridSpan="4"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defRPr sz="2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Wide Latin" panose="020A0A07050505020404" pitchFamily="18" charset="0"/>
                        </a:rPr>
                        <a:t>Показатели 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87773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defRPr sz="2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Wide Latin" panose="020A0A07050505020404" pitchFamily="18" charset="0"/>
                        </a:rPr>
                        <a:t>1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defRPr sz="2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Wide Latin" panose="020A0A07050505020404" pitchFamily="18" charset="0"/>
                        </a:rPr>
                        <a:t>2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defRPr sz="2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Wide Latin" panose="020A0A07050505020404" pitchFamily="18" charset="0"/>
                        </a:rPr>
                        <a:t>З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defRPr sz="2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Wide Latin" panose="020A0A07050505020404" pitchFamily="18" charset="0"/>
                        </a:rPr>
                        <a:t>4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3821"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defRPr sz="2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eorgia" panose="02040502050405020303" pitchFamily="18" charset="0"/>
                        </a:rPr>
                        <a:t>Умение довести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eorgia" panose="02040502050405020303" pitchFamily="18" charset="0"/>
                        </a:rPr>
                        <a:t>работу до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eorgia" panose="02040502050405020303" pitchFamily="18" charset="0"/>
                        </a:rPr>
                        <a:t>конца.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eorgia" panose="02040502050405020303" pitchFamily="18" charset="0"/>
                        </a:rPr>
                        <a:t>Выполнение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eorgia" panose="02040502050405020303" pitchFamily="18" charset="0"/>
                        </a:rPr>
                        <a:t>правил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eorgia" panose="02040502050405020303" pitchFamily="18" charset="0"/>
                        </a:rPr>
                        <a:t>осуществления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eorgia" panose="02040502050405020303" pitchFamily="18" charset="0"/>
                        </a:rPr>
                        <a:t>учебной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eorgia" panose="02040502050405020303" pitchFamily="18" charset="0"/>
                        </a:rPr>
                        <a:t>деятельности. 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defRPr sz="2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eorgia" panose="02040502050405020303" pitchFamily="18" charset="0"/>
                        </a:rPr>
                        <a:t>Умение бережно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eorgia" panose="02040502050405020303" pitchFamily="18" charset="0"/>
                        </a:rPr>
                        <a:t>относиться к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eorgia" panose="02040502050405020303" pitchFamily="18" charset="0"/>
                        </a:rPr>
                        <a:t>результатам учебного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eorgia" panose="02040502050405020303" pitchFamily="18" charset="0"/>
                        </a:rPr>
                        <a:t>труда.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eorgia" panose="02040502050405020303" pitchFamily="18" charset="0"/>
                        </a:rPr>
                        <a:t>Активность 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eorgia" panose="02040502050405020303" pitchFamily="18" charset="0"/>
                        </a:rPr>
                        <a:t>старательность 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eorgia" panose="02040502050405020303" pitchFamily="18" charset="0"/>
                        </a:rPr>
                        <a:t>процессе работы на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eorgia" panose="02040502050405020303" pitchFamily="18" charset="0"/>
                        </a:rPr>
                        <a:t>уроке.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defRPr sz="2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eorgia" panose="02040502050405020303" pitchFamily="18" charset="0"/>
                        </a:rPr>
                        <a:t>Умение настойчиво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eorgia" panose="02040502050405020303" pitchFamily="18" charset="0"/>
                        </a:rPr>
                        <a:t>преодолевать</a:t>
                      </a:r>
                      <a:endParaRPr kumimoji="0" lang="ru-RU" alt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Georgia" panose="02040502050405020303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eorgia" panose="02040502050405020303" pitchFamily="18" charset="0"/>
                        </a:rPr>
                        <a:t>трудности.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eorgia" panose="02040502050405020303" pitchFamily="18" charset="0"/>
                        </a:rPr>
                        <a:t>Понимание учебной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eorgia" panose="02040502050405020303" pitchFamily="18" charset="0"/>
                        </a:rPr>
                        <a:t>задачи.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eorgia" panose="02040502050405020303" pitchFamily="18" charset="0"/>
                        </a:rPr>
                        <a:t>Выполнение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eorgia" panose="02040502050405020303" pitchFamily="18" charset="0"/>
                        </a:rPr>
                        <a:t>отдельных</a:t>
                      </a:r>
                      <a:endParaRPr kumimoji="0" lang="ru-RU" alt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Georgia" panose="02040502050405020303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eorgia" panose="02040502050405020303" pitchFamily="18" charset="0"/>
                        </a:rPr>
                        <a:t>мыслительных</a:t>
                      </a:r>
                      <a:endParaRPr kumimoji="0" lang="ru-RU" alt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Georgia" panose="02040502050405020303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eorgia" panose="02040502050405020303" pitchFamily="18" charset="0"/>
                        </a:rPr>
                        <a:t>функций.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hlink"/>
                        </a:buClr>
                        <a:defRPr sz="2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1pPr>
                      <a:lvl2pPr marL="457200" algn="l" defTabSz="914400" rtl="0" eaLnBrk="1" latinLnBrk="0" hangingPunct="1">
                        <a:spcBef>
                          <a:spcPct val="20000"/>
                        </a:spcBef>
                        <a:defRPr sz="24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2pPr>
                      <a:lvl3pPr marL="9144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tx2"/>
                        </a:buClr>
                        <a:defRPr sz="20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3pPr>
                      <a:lvl4pPr marL="1371600" algn="l" defTabSz="914400" rtl="0" eaLnBrk="1" latinLnBrk="0" hangingPunct="1">
                        <a:spcBef>
                          <a:spcPct val="20000"/>
                        </a:spcBef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4pPr>
                      <a:lvl5pPr marL="1828800" algn="l" defTabSz="914400" rtl="0" eaLnBrk="1" latinLnBrk="0" hangingPunct="1">
                        <a:spcBef>
                          <a:spcPct val="20000"/>
                        </a:spcBef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5pPr>
                      <a:lvl6pPr marL="22860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6pPr>
                      <a:lvl7pPr marL="27432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7pPr>
                      <a:lvl8pPr marL="32004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8pPr>
                      <a:lvl9pPr marL="3657600" algn="l" defTabSz="914400" rtl="0" eaLnBrk="1" fontAlgn="base" latinLnBrk="0" hangingPunct="1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defRPr sz="1800" kern="12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anose="02020404030301010803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eorgia" panose="02040502050405020303" pitchFamily="18" charset="0"/>
                        </a:rPr>
                        <a:t>Обладание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eorgia" panose="02040502050405020303" pitchFamily="18" charset="0"/>
                        </a:rPr>
                        <a:t>умением</a:t>
                      </a:r>
                      <a:endParaRPr kumimoji="0" lang="ru-RU" alt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Georgia" panose="02040502050405020303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eorgia" panose="02040502050405020303" pitchFamily="18" charset="0"/>
                        </a:rPr>
                        <a:t>организовывать</a:t>
                      </a:r>
                      <a:endParaRPr kumimoji="0" lang="ru-RU" alt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Georgia" panose="02040502050405020303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eorgia" panose="02040502050405020303" pitchFamily="18" charset="0"/>
                        </a:rPr>
                        <a:t>свою учебную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eorgia" panose="02040502050405020303" pitchFamily="18" charset="0"/>
                        </a:rPr>
                        <a:t>деятельность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eorgia" panose="02040502050405020303" pitchFamily="18" charset="0"/>
                        </a:rPr>
                        <a:t>Осуществление самоконтроля и самооценки на разных этапах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eorgia" panose="02040502050405020303" pitchFamily="18" charset="0"/>
                        </a:rPr>
                        <a:t>Выполнения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eorgia" panose="02040502050405020303" pitchFamily="18" charset="0"/>
                        </a:rPr>
                        <a:t>Учебной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eorgia" panose="02040502050405020303" pitchFamily="18" charset="0"/>
                        </a:rPr>
                        <a:t>деятельности.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54015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smilepost.ru/uploads/posts/2016-02/thumbs/1456617206-2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049" y="0"/>
            <a:ext cx="928842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67544" y="44624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7404C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Wide Latin" panose="020A0A07050505020404" pitchFamily="18" charset="0"/>
                <a:ea typeface="+mj-ea"/>
                <a:cs typeface="+mj-cs"/>
              </a:rPr>
              <a:t>Принципы организации позитивного отношения к обучению: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rgbClr val="7404C8"/>
              </a:solidFill>
              <a:effectLst/>
              <a:uLnTx/>
              <a:uFillTx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1572697"/>
            <a:ext cx="9036496" cy="43765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Tx/>
              <a:buChar char="•"/>
              <a:defRPr/>
            </a:pPr>
            <a:r>
              <a:rPr lang="ru-RU" altLang="ru-RU" sz="3200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Garamond"/>
              </a:rPr>
              <a:t> </a:t>
            </a:r>
            <a:r>
              <a:rPr lang="ru-RU" alt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Wide Latin" panose="020A0A07050505020404" pitchFamily="18" charset="0"/>
              </a:rPr>
              <a:t>- отсутствие принуждения любой формы при вовлечении учащихся в процесс обучения;</a:t>
            </a:r>
          </a:p>
          <a:p>
            <a:pPr marL="342900" lvl="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Tx/>
              <a:buChar char="•"/>
              <a:defRPr/>
            </a:pPr>
            <a:r>
              <a:rPr lang="ru-RU" alt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Wide Latin" panose="020A0A07050505020404" pitchFamily="18" charset="0"/>
              </a:rPr>
              <a:t> - принцип поддержания благоприятной атмосферы;</a:t>
            </a:r>
          </a:p>
          <a:p>
            <a:pPr marL="342900" lvl="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Tx/>
              <a:buChar char="•"/>
              <a:defRPr/>
            </a:pPr>
            <a:r>
              <a:rPr lang="ru-RU" alt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Wide Latin" panose="020A0A07050505020404" pitchFamily="18" charset="0"/>
              </a:rPr>
              <a:t> - принцип взаимосвязи игровой и учебной  деятельности; </a:t>
            </a:r>
          </a:p>
          <a:p>
            <a:pPr marL="342900" lvl="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Tx/>
              <a:buChar char="•"/>
              <a:defRPr/>
            </a:pPr>
            <a:r>
              <a:rPr lang="ru-RU" alt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Wide Latin" panose="020A0A07050505020404" pitchFamily="18" charset="0"/>
              </a:rPr>
              <a:t> - принципы перехода от простейших  к сложным формам 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11152979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358</Words>
  <Application>Microsoft Office PowerPoint</Application>
  <PresentationFormat>Экран (4:3)</PresentationFormat>
  <Paragraphs>124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Marinsan</dc:creator>
  <cp:lastModifiedBy>Marinsan</cp:lastModifiedBy>
  <cp:revision>4</cp:revision>
  <dcterms:created xsi:type="dcterms:W3CDTF">2016-11-03T14:09:55Z</dcterms:created>
  <dcterms:modified xsi:type="dcterms:W3CDTF">2016-11-03T14:46:14Z</dcterms:modified>
</cp:coreProperties>
</file>