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76"/>
  </p:notesMasterIdLst>
  <p:sldIdLst>
    <p:sldId id="256" r:id="rId5"/>
    <p:sldId id="264" r:id="rId6"/>
    <p:sldId id="273" r:id="rId7"/>
    <p:sldId id="274" r:id="rId8"/>
    <p:sldId id="276" r:id="rId9"/>
    <p:sldId id="277" r:id="rId10"/>
    <p:sldId id="929" r:id="rId11"/>
    <p:sldId id="288" r:id="rId12"/>
    <p:sldId id="924" r:id="rId13"/>
    <p:sldId id="281" r:id="rId14"/>
    <p:sldId id="925" r:id="rId15"/>
    <p:sldId id="904" r:id="rId16"/>
    <p:sldId id="905" r:id="rId17"/>
    <p:sldId id="290" r:id="rId18"/>
    <p:sldId id="296" r:id="rId19"/>
    <p:sldId id="297" r:id="rId20"/>
    <p:sldId id="303" r:id="rId21"/>
    <p:sldId id="927" r:id="rId22"/>
    <p:sldId id="906" r:id="rId23"/>
    <p:sldId id="306" r:id="rId24"/>
    <p:sldId id="930" r:id="rId25"/>
    <p:sldId id="307" r:id="rId26"/>
    <p:sldId id="308" r:id="rId27"/>
    <p:sldId id="309" r:id="rId28"/>
    <p:sldId id="931" r:id="rId29"/>
    <p:sldId id="298" r:id="rId30"/>
    <p:sldId id="907" r:id="rId31"/>
    <p:sldId id="910" r:id="rId32"/>
    <p:sldId id="299" r:id="rId33"/>
    <p:sldId id="911" r:id="rId34"/>
    <p:sldId id="912" r:id="rId35"/>
    <p:sldId id="913" r:id="rId36"/>
    <p:sldId id="914" r:id="rId37"/>
    <p:sldId id="915" r:id="rId38"/>
    <p:sldId id="916" r:id="rId39"/>
    <p:sldId id="917" r:id="rId40"/>
    <p:sldId id="918" r:id="rId41"/>
    <p:sldId id="919" r:id="rId42"/>
    <p:sldId id="920" r:id="rId43"/>
    <p:sldId id="921" r:id="rId44"/>
    <p:sldId id="922" r:id="rId45"/>
    <p:sldId id="923" r:id="rId46"/>
    <p:sldId id="908" r:id="rId47"/>
    <p:sldId id="928" r:id="rId48"/>
    <p:sldId id="926" r:id="rId49"/>
    <p:sldId id="300" r:id="rId50"/>
    <p:sldId id="301" r:id="rId51"/>
    <p:sldId id="909" r:id="rId52"/>
    <p:sldId id="903" r:id="rId53"/>
    <p:sldId id="316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540" r:id="rId73"/>
    <p:sldId id="541" r:id="rId74"/>
    <p:sldId id="542" r:id="rId75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DA33886-EEB5-46E8-957F-0D10E28D52C2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28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CustomShape 1"/>
          <p:cNvSpPr/>
          <p:nvPr/>
        </p:nvSpPr>
        <p:spPr>
          <a:xfrm>
            <a:off x="4022640" y="9723600"/>
            <a:ext cx="3072600" cy="5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60" tIns="50760" rIns="97560" bIns="50760" anchor="b"/>
          <a:lstStyle/>
          <a:p>
            <a:pPr>
              <a:lnSpc>
                <a:spcPct val="100000"/>
              </a:lnSpc>
            </a:pPr>
            <a:fld id="{D744B30E-B893-4EA3-B3EC-5181594DF7E4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5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4" name="CustomShape 2"/>
          <p:cNvSpPr/>
          <p:nvPr/>
        </p:nvSpPr>
        <p:spPr>
          <a:xfrm>
            <a:off x="4021200" y="9721800"/>
            <a:ext cx="3075840" cy="51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4A00F7F0-1B28-423A-B38A-03F69AAEDB47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5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5" name="CustomShape 3"/>
          <p:cNvSpPr/>
          <p:nvPr/>
        </p:nvSpPr>
        <p:spPr>
          <a:xfrm>
            <a:off x="4022640" y="9723600"/>
            <a:ext cx="3075840" cy="510480"/>
          </a:xfrm>
          <a:custGeom>
            <a:avLst/>
            <a:gdLst/>
            <a:ahLst/>
            <a:cxnLst/>
            <a:rect l="l" t="t" r="r" b="b"/>
            <a:pathLst>
              <a:path w="3076575" h="511175">
                <a:moveTo>
                  <a:pt x="0" y="0"/>
                </a:moveTo>
                <a:lnTo>
                  <a:pt x="8546" y="0"/>
                </a:lnTo>
                <a:lnTo>
                  <a:pt x="8546" y="1420"/>
                </a:lnTo>
                <a:lnTo>
                  <a:pt x="0" y="14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6" name="CustomShape 4"/>
          <p:cNvSpPr/>
          <p:nvPr/>
        </p:nvSpPr>
        <p:spPr>
          <a:xfrm>
            <a:off x="820800" y="4659480"/>
            <a:ext cx="5514120" cy="4764960"/>
          </a:xfrm>
          <a:custGeom>
            <a:avLst/>
            <a:gdLst/>
            <a:ahLst/>
            <a:cxnLst/>
            <a:rect l="l" t="t" r="r" b="b"/>
            <a:pathLst>
              <a:path w="5514975" h="4765675">
                <a:moveTo>
                  <a:pt x="0" y="0"/>
                </a:moveTo>
                <a:lnTo>
                  <a:pt x="15319" y="0"/>
                </a:lnTo>
                <a:lnTo>
                  <a:pt x="15319" y="13238"/>
                </a:lnTo>
                <a:lnTo>
                  <a:pt x="0" y="132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1328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8607C2F7-EE23-4DE7-870B-8B5736A4C080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36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820800" y="4659480"/>
            <a:ext cx="5514480" cy="47653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Verificar no S-1200 a correlação. Localizar os grupos com as exceções.</a:t>
            </a:r>
          </a:p>
        </p:txBody>
      </p:sp>
    </p:spTree>
    <p:extLst>
      <p:ext uri="{BB962C8B-B14F-4D97-AF65-F5344CB8AC3E}">
        <p14:creationId xmlns:p14="http://schemas.microsoft.com/office/powerpoint/2010/main" val="3982016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523B2F07-EF77-4581-989D-F2368ED1A6A4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37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3"/>
          <p:cNvSpPr/>
          <p:nvPr/>
        </p:nvSpPr>
        <p:spPr>
          <a:xfrm>
            <a:off x="820800" y="4659480"/>
            <a:ext cx="5514480" cy="47653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35416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E628BE41-54CC-4557-9772-DDB96D11B788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38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820800" y="4659480"/>
            <a:ext cx="5514480" cy="47653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5452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188D767A-3957-4EBA-8A4F-6CB8F9DCB5A6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39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3"/>
          <p:cNvSpPr/>
          <p:nvPr/>
        </p:nvSpPr>
        <p:spPr>
          <a:xfrm>
            <a:off x="820800" y="4659480"/>
            <a:ext cx="5514480" cy="47653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Fazer correlação com os princípios contábeis</a:t>
            </a:r>
          </a:p>
        </p:txBody>
      </p:sp>
    </p:spTree>
    <p:extLst>
      <p:ext uri="{BB962C8B-B14F-4D97-AF65-F5344CB8AC3E}">
        <p14:creationId xmlns:p14="http://schemas.microsoft.com/office/powerpoint/2010/main" val="33895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20ACF3A6-CC68-40E4-A69B-C8BBE80F45CB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40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3"/>
          <p:cNvSpPr/>
          <p:nvPr/>
        </p:nvSpPr>
        <p:spPr>
          <a:xfrm>
            <a:off x="820800" y="4659480"/>
            <a:ext cx="5514480" cy="47653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263327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CEDCC4FB-F6A0-4133-BB36-33A28874CF4A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41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3"/>
          <p:cNvSpPr/>
          <p:nvPr/>
        </p:nvSpPr>
        <p:spPr>
          <a:xfrm>
            <a:off x="820800" y="4659480"/>
            <a:ext cx="5514480" cy="47653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3925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D0877A95-30DE-4268-9520-17C74531D02C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42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312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PlaceHolder 1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3080" cy="4601520"/>
          </a:xfrm>
          <a:prstGeom prst="rect">
            <a:avLst/>
          </a:prstGeom>
        </p:spPr>
        <p:txBody>
          <a:bodyPr lIns="0" tIns="91440" rIns="0" bIns="9144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2" name="CustomShape 2"/>
          <p:cNvSpPr/>
          <p:nvPr/>
        </p:nvSpPr>
        <p:spPr>
          <a:xfrm>
            <a:off x="4022640" y="9723600"/>
            <a:ext cx="3072960" cy="5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60" tIns="50760" rIns="97560" bIns="50760" anchor="b"/>
          <a:lstStyle/>
          <a:p>
            <a:pPr>
              <a:lnSpc>
                <a:spcPct val="100000"/>
              </a:lnSpc>
            </a:pPr>
            <a:fld id="{8C45A647-C026-44EB-B59B-DD4FF59A7D1F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67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063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PlaceHolder 1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3080" cy="4601520"/>
          </a:xfrm>
          <a:prstGeom prst="rect">
            <a:avLst/>
          </a:prstGeom>
        </p:spPr>
        <p:txBody>
          <a:bodyPr lIns="0" tIns="91440" rIns="0" bIns="9144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4" name="CustomShape 2"/>
          <p:cNvSpPr/>
          <p:nvPr/>
        </p:nvSpPr>
        <p:spPr>
          <a:xfrm>
            <a:off x="4022640" y="9723600"/>
            <a:ext cx="3072960" cy="5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60" tIns="50760" rIns="97560" bIns="50760" anchor="b"/>
          <a:lstStyle/>
          <a:p>
            <a:pPr>
              <a:lnSpc>
                <a:spcPct val="100000"/>
              </a:lnSpc>
            </a:pPr>
            <a:fld id="{0D4C1F4E-D5F9-4205-8971-86A0CB7EFDA6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68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89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CustomShape 1"/>
          <p:cNvSpPr/>
          <p:nvPr/>
        </p:nvSpPr>
        <p:spPr>
          <a:xfrm>
            <a:off x="4022640" y="9723600"/>
            <a:ext cx="3072600" cy="5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60" tIns="50760" rIns="97560" bIns="50760" anchor="b"/>
          <a:lstStyle/>
          <a:p>
            <a:pPr>
              <a:lnSpc>
                <a:spcPct val="100000"/>
              </a:lnSpc>
            </a:pPr>
            <a:fld id="{1BB139DC-6757-404E-9A1C-B5B23F209816}" type="slidenum">
              <a:rPr lang="pt-BR" sz="12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6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</p:spPr>
        <p:txBody>
          <a:bodyPr lIns="0" tIns="91440" rIns="0" bIns="9144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99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CustomShape 1"/>
          <p:cNvSpPr/>
          <p:nvPr/>
        </p:nvSpPr>
        <p:spPr>
          <a:xfrm>
            <a:off x="4022640" y="9723600"/>
            <a:ext cx="3072600" cy="5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60" tIns="50760" rIns="97560" bIns="50760" anchor="b"/>
          <a:lstStyle/>
          <a:p>
            <a:pPr>
              <a:lnSpc>
                <a:spcPct val="100000"/>
              </a:lnSpc>
            </a:pPr>
            <a:fld id="{6B88F919-CAEB-46A8-8300-B2A147E3C19E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20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91440" rIns="0" bIns="9144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55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5C578FA3-45B1-47C0-8FB0-1619EFCF02AA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30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3"/>
          <p:cNvSpPr/>
          <p:nvPr/>
        </p:nvSpPr>
        <p:spPr>
          <a:xfrm>
            <a:off x="820800" y="4659480"/>
            <a:ext cx="5514480" cy="47653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5555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0775C5E4-739F-4DB1-9B59-3D572645ACDC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31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820800" y="4659480"/>
            <a:ext cx="5514480" cy="47653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7293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320EBA2D-D0AE-47BA-AC28-7033C6738CA3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32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3"/>
          <p:cNvSpPr/>
          <p:nvPr/>
        </p:nvSpPr>
        <p:spPr>
          <a:xfrm>
            <a:off x="820800" y="4659480"/>
            <a:ext cx="5514480" cy="47653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8207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5F84D986-AEE7-4B1B-AFA6-F35863F4817A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33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3"/>
          <p:cNvSpPr/>
          <p:nvPr/>
        </p:nvSpPr>
        <p:spPr>
          <a:xfrm>
            <a:off x="820800" y="4659480"/>
            <a:ext cx="5514480" cy="47653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Compatível com sistemas de folha. Aderência.</a:t>
            </a:r>
          </a:p>
        </p:txBody>
      </p:sp>
    </p:spTree>
    <p:extLst>
      <p:ext uri="{BB962C8B-B14F-4D97-AF65-F5344CB8AC3E}">
        <p14:creationId xmlns:p14="http://schemas.microsoft.com/office/powerpoint/2010/main" val="28891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D3D66CA2-D3EF-4586-ABDE-75EF6F12A4FF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34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"/>
          <p:cNvSpPr/>
          <p:nvPr/>
        </p:nvSpPr>
        <p:spPr>
          <a:xfrm>
            <a:off x="820800" y="4659480"/>
            <a:ext cx="5514480" cy="47653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018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021200" y="9721080"/>
            <a:ext cx="3075840" cy="513000"/>
          </a:xfrm>
          <a:prstGeom prst="rect">
            <a:avLst/>
          </a:prstGeom>
          <a:noFill/>
          <a:ln>
            <a:noFill/>
          </a:ln>
        </p:spPr>
        <p:txBody>
          <a:bodyPr lIns="99000" tIns="49680" rIns="99000" bIns="49680" anchor="b"/>
          <a:lstStyle/>
          <a:p>
            <a:pPr algn="r">
              <a:lnSpc>
                <a:spcPct val="100000"/>
              </a:lnSpc>
            </a:pPr>
            <a:fld id="{5A60F7E3-ABD1-45D1-93AD-D6CB4D954F61}" type="slidenum">
              <a:rPr lang="pt-B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35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820800" y="4659480"/>
            <a:ext cx="5514480" cy="47653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9000" cy="402948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69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2"/>
          <p:cNvPicPr/>
          <p:nvPr/>
        </p:nvPicPr>
        <p:blipFill>
          <a:blip r:embed="rId14"/>
          <a:stretch/>
        </p:blipFill>
        <p:spPr>
          <a:xfrm>
            <a:off x="33480" y="28440"/>
            <a:ext cx="9074880" cy="680004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-228600" y="304920"/>
            <a:ext cx="9371880" cy="3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pt-BR" sz="1600" b="0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                             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uma nova era nas relações entre </a:t>
            </a:r>
            <a:r>
              <a:rPr lang="pt-BR" sz="1600" b="1" strike="noStrike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Empregadores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, </a:t>
            </a:r>
            <a:r>
              <a:rPr lang="pt-BR" sz="1600" b="1" strike="noStrike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Empregados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e</a:t>
            </a:r>
            <a:r>
              <a:rPr lang="pt-BR" sz="1600" b="1" strike="noStrike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Governo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Shape 14"/>
          <p:cNvPicPr/>
          <p:nvPr/>
        </p:nvPicPr>
        <p:blipFill>
          <a:blip r:embed="rId15"/>
          <a:stretch/>
        </p:blipFill>
        <p:spPr>
          <a:xfrm>
            <a:off x="228600" y="228600"/>
            <a:ext cx="1799640" cy="51372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12"/>
          <p:cNvPicPr/>
          <p:nvPr/>
        </p:nvPicPr>
        <p:blipFill>
          <a:blip r:embed="rId14"/>
          <a:stretch/>
        </p:blipFill>
        <p:spPr>
          <a:xfrm>
            <a:off x="33480" y="28440"/>
            <a:ext cx="9074880" cy="68000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-228600" y="304920"/>
            <a:ext cx="9371880" cy="3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pt-BR" sz="1600" b="0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                             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uma nova era nas relações entre </a:t>
            </a:r>
            <a:r>
              <a:rPr lang="pt-BR" sz="1600" b="1" strike="noStrike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Empregadores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, </a:t>
            </a:r>
            <a:r>
              <a:rPr lang="pt-BR" sz="1600" b="1" strike="noStrike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Empregados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e</a:t>
            </a:r>
            <a:r>
              <a:rPr lang="pt-BR" sz="1600" b="1" strike="noStrike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Governo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Shape 14"/>
          <p:cNvPicPr/>
          <p:nvPr/>
        </p:nvPicPr>
        <p:blipFill>
          <a:blip r:embed="rId15"/>
          <a:stretch/>
        </p:blipFill>
        <p:spPr>
          <a:xfrm>
            <a:off x="228600" y="228600"/>
            <a:ext cx="1799640" cy="51372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12"/>
          <p:cNvPicPr/>
          <p:nvPr/>
        </p:nvPicPr>
        <p:blipFill>
          <a:blip r:embed="rId14"/>
          <a:stretch/>
        </p:blipFill>
        <p:spPr>
          <a:xfrm>
            <a:off x="33480" y="28440"/>
            <a:ext cx="9074880" cy="68000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-228600" y="304920"/>
            <a:ext cx="9371880" cy="3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pt-BR" sz="1600" b="0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                             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uma nova era nas relações entre </a:t>
            </a:r>
            <a:r>
              <a:rPr lang="pt-BR" sz="1600" b="1" strike="noStrike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Empregadores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, </a:t>
            </a:r>
            <a:r>
              <a:rPr lang="pt-BR" sz="1600" b="1" strike="noStrike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Empregados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e</a:t>
            </a:r>
            <a:r>
              <a:rPr lang="pt-BR" sz="1600" b="1" strike="noStrike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Governo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Shape 14"/>
          <p:cNvPicPr/>
          <p:nvPr/>
        </p:nvPicPr>
        <p:blipFill>
          <a:blip r:embed="rId15"/>
          <a:stretch/>
        </p:blipFill>
        <p:spPr>
          <a:xfrm>
            <a:off x="228600" y="228600"/>
            <a:ext cx="1799640" cy="513720"/>
          </a:xfrm>
          <a:prstGeom prst="rect">
            <a:avLst/>
          </a:prstGeom>
          <a:ln>
            <a:noFill/>
          </a:ln>
        </p:spPr>
      </p:pic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"/>
          <p:cNvPicPr/>
          <p:nvPr/>
        </p:nvPicPr>
        <p:blipFill>
          <a:blip r:embed="rId14"/>
          <a:stretch/>
        </p:blipFill>
        <p:spPr>
          <a:xfrm>
            <a:off x="33480" y="28440"/>
            <a:ext cx="9074880" cy="680004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-228600" y="304920"/>
            <a:ext cx="9371880" cy="3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pt-BR" sz="1600" b="0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                             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uma nova era nas relações entre </a:t>
            </a:r>
            <a:r>
              <a:rPr lang="pt-BR" sz="1600" b="1" strike="noStrike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Empregadores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, </a:t>
            </a:r>
            <a:r>
              <a:rPr lang="pt-BR" sz="1600" b="1" strike="noStrike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Empregados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e</a:t>
            </a:r>
            <a:r>
              <a:rPr lang="pt-BR" sz="1600" b="1" strike="noStrike" spc="-1">
                <a:solidFill>
                  <a:srgbClr val="CAC61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 Governo</a:t>
            </a:r>
            <a:r>
              <a:rPr lang="pt-BR" sz="1600" b="1" strike="noStrike" spc="-1">
                <a:solidFill>
                  <a:srgbClr val="3EB25C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</a:rPr>
              <a:t>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Shape 14"/>
          <p:cNvPicPr/>
          <p:nvPr/>
        </p:nvPicPr>
        <p:blipFill>
          <a:blip r:embed="rId15"/>
          <a:stretch/>
        </p:blipFill>
        <p:spPr>
          <a:xfrm>
            <a:off x="228600" y="228600"/>
            <a:ext cx="1799640" cy="513720"/>
          </a:xfrm>
          <a:prstGeom prst="rect">
            <a:avLst/>
          </a:prstGeom>
          <a:ln>
            <a:noFill/>
          </a:ln>
        </p:spPr>
      </p:pic>
      <p:sp>
        <p:nvSpPr>
          <p:cNvPr id="126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62"/>
          <p:cNvPicPr/>
          <p:nvPr/>
        </p:nvPicPr>
        <p:blipFill>
          <a:blip r:embed="rId2"/>
          <a:stretch/>
        </p:blipFill>
        <p:spPr>
          <a:xfrm>
            <a:off x="0" y="-27000"/>
            <a:ext cx="9143280" cy="2591640"/>
          </a:xfrm>
          <a:prstGeom prst="rect">
            <a:avLst/>
          </a:prstGeom>
          <a:ln>
            <a:noFill/>
          </a:ln>
        </p:spPr>
      </p:pic>
      <p:pic>
        <p:nvPicPr>
          <p:cNvPr id="170" name="Shape 63"/>
          <p:cNvPicPr/>
          <p:nvPr/>
        </p:nvPicPr>
        <p:blipFill>
          <a:blip r:embed="rId3"/>
          <a:stretch/>
        </p:blipFill>
        <p:spPr>
          <a:xfrm>
            <a:off x="7443720" y="5897520"/>
            <a:ext cx="1520280" cy="50580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0" y="1916280"/>
            <a:ext cx="9143280" cy="34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 smtClean="0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Eventos do </a:t>
            </a:r>
            <a:r>
              <a:rPr lang="pt-BR" sz="4000" b="1" strike="noStrike" spc="-1" dirty="0" err="1" smtClean="0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eSocial</a:t>
            </a:r>
            <a:r>
              <a:rPr lang="pt-BR" sz="4000" b="1" strike="noStrike" spc="-1" dirty="0" smtClean="0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e suas Tabelas</a:t>
            </a: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000" b="1" spc="-1" dirty="0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II SEMINÁRIO ESTADUAL DA </a:t>
            </a:r>
            <a:r>
              <a:rPr lang="pt-BR" sz="4000" b="1" spc="-1" dirty="0" smtClean="0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ASPREVPB</a:t>
            </a:r>
          </a:p>
          <a:p>
            <a:pPr algn="ctr">
              <a:lnSpc>
                <a:spcPct val="100000"/>
              </a:lnSpc>
            </a:pPr>
            <a:endParaRPr lang="pt-BR" sz="4000" b="1" spc="-1" dirty="0">
              <a:solidFill>
                <a:srgbClr val="262699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algn="r">
              <a:lnSpc>
                <a:spcPct val="100000"/>
              </a:lnSpc>
            </a:pPr>
            <a:r>
              <a:rPr lang="pt-BR" sz="2400" b="1" spc="-1" dirty="0" smtClean="0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Campina Grande/PB – 07 de Junho de 2018</a:t>
            </a:r>
            <a:endParaRPr lang="pt-BR" sz="2400" b="1" spc="-1" dirty="0">
              <a:solidFill>
                <a:srgbClr val="262699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Shape 69"/>
          <p:cNvPicPr/>
          <p:nvPr/>
        </p:nvPicPr>
        <p:blipFill>
          <a:blip r:embed="rId4"/>
          <a:stretch/>
        </p:blipFill>
        <p:spPr>
          <a:xfrm>
            <a:off x="112320" y="5950800"/>
            <a:ext cx="1761480" cy="39924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1683360" y="5843160"/>
            <a:ext cx="1885320" cy="73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0" bIns="36000"/>
          <a:lstStyle/>
          <a:p>
            <a:pPr algn="r"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Ministério do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Trabalho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Imagem 2"/>
          <p:cNvPicPr/>
          <p:nvPr/>
        </p:nvPicPr>
        <p:blipFill>
          <a:blip r:embed="rId5"/>
          <a:stretch/>
        </p:blipFill>
        <p:spPr>
          <a:xfrm>
            <a:off x="3539520" y="5717520"/>
            <a:ext cx="1961640" cy="808920"/>
          </a:xfrm>
          <a:prstGeom prst="rect">
            <a:avLst/>
          </a:prstGeom>
          <a:ln>
            <a:noFill/>
          </a:ln>
        </p:spPr>
      </p:pic>
      <p:pic>
        <p:nvPicPr>
          <p:cNvPr id="175" name="Imagem 1"/>
          <p:cNvPicPr/>
          <p:nvPr/>
        </p:nvPicPr>
        <p:blipFill>
          <a:blip r:embed="rId6"/>
          <a:stretch/>
        </p:blipFill>
        <p:spPr>
          <a:xfrm>
            <a:off x="5631480" y="5888520"/>
            <a:ext cx="1681920" cy="52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754"/>
            <a:ext cx="9144000" cy="5572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38160" y="6118200"/>
            <a:ext cx="9066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E9E8E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2"/>
          <p:cNvSpPr/>
          <p:nvPr/>
        </p:nvSpPr>
        <p:spPr>
          <a:xfrm>
            <a:off x="0" y="1257480"/>
            <a:ext cx="8929080" cy="514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Apresentação do Portal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5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Navegação Geral (Produção, P. Restrita, Doméstico, MEI, SE)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 indent="-456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Documentação Técnica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 indent="-456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Manuais, Nota Técnica, Nota </a:t>
            </a:r>
            <a:r>
              <a:rPr lang="pt-BR" sz="32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Orientativa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 indent="-456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Contato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 indent="-456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Perguntas Frequentes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242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560" y="2856780"/>
            <a:ext cx="8228880" cy="11444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5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n-lt"/>
                <a:ea typeface="Arial"/>
                <a:cs typeface="+mn-cs"/>
              </a:rPr>
              <a:t>DOCUMENTAÇÃO TÉCNICA</a:t>
            </a:r>
            <a:endParaRPr lang="pt-BR" sz="5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n-lt"/>
              <a:ea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86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57200" y="1030310"/>
            <a:ext cx="8229240" cy="5827690"/>
          </a:xfrm>
        </p:spPr>
        <p:txBody>
          <a:bodyPr/>
          <a:lstStyle/>
          <a:p>
            <a:pPr marL="457200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Leiautes e respectivos esquemas XSD</a:t>
            </a:r>
          </a:p>
          <a:p>
            <a:pPr marL="1371600" lvl="3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0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Leiaute do </a:t>
            </a:r>
            <a:r>
              <a:rPr lang="pt-BR" sz="3000" spc="-1" dirty="0" err="1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eSocial</a:t>
            </a:r>
            <a:endParaRPr lang="pt-BR" sz="3000" spc="-1" dirty="0">
              <a:solidFill>
                <a:srgbClr val="22228B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1371600" lvl="3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000" spc="-1" dirty="0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Leiaute </a:t>
            </a:r>
            <a:r>
              <a:rPr lang="pt-BR" sz="30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 </a:t>
            </a:r>
            <a:r>
              <a:rPr lang="pt-BR" sz="3000" spc="-1" dirty="0" err="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eSocial</a:t>
            </a:r>
            <a:r>
              <a:rPr lang="pt-BR" sz="30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Anexo I - Tabelas</a:t>
            </a:r>
          </a:p>
          <a:p>
            <a:pPr marL="1371600" lvl="3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0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Leiaute do </a:t>
            </a:r>
            <a:r>
              <a:rPr lang="pt-BR" sz="3000" spc="-1" dirty="0" err="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eSocial</a:t>
            </a:r>
            <a:r>
              <a:rPr lang="pt-BR" sz="30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- Anexo II - Tabela de Regras</a:t>
            </a:r>
          </a:p>
          <a:p>
            <a:pPr marL="457200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Manual de Orientação do Desenvolvedor do </a:t>
            </a:r>
            <a:r>
              <a:rPr lang="pt-BR" sz="3200" spc="-1" dirty="0" err="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eSocial</a:t>
            </a:r>
            <a:r>
              <a:rPr lang="pt-BR" sz="32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</a:t>
            </a:r>
          </a:p>
          <a:p>
            <a:pPr marL="457200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Manual de Orientação do </a:t>
            </a:r>
            <a:r>
              <a:rPr lang="pt-BR" sz="3200" spc="-1" dirty="0" err="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eSocial</a:t>
            </a:r>
            <a:r>
              <a:rPr lang="pt-BR" sz="32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</a:t>
            </a:r>
          </a:p>
          <a:p>
            <a:pPr marL="457200" indent="-45720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2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Mensagens do Sistema </a:t>
            </a:r>
          </a:p>
          <a:p>
            <a:pPr fontAlgn="base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20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628560" y="351000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2"/>
          <p:cNvSpPr/>
          <p:nvPr/>
        </p:nvSpPr>
        <p:spPr>
          <a:xfrm>
            <a:off x="1143000" y="1879920"/>
            <a:ext cx="6857280" cy="30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ct val="0"/>
              </a:spcBef>
            </a:pPr>
            <a:r>
              <a:rPr lang="pt-BR" sz="5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CONCEITOS ESOCIAL</a:t>
            </a:r>
            <a:endParaRPr lang="pt-BR" sz="5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641520" y="344664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628560" y="2025720"/>
            <a:ext cx="7886160" cy="407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É a Central de Inteligência do eSocial;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spcBef>
                <a:spcPts val="1199"/>
              </a:spcBef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Consiste numa base de dados alimentada com informações de eventos não periódicos recebidos no âmbito do eSocial;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spcBef>
                <a:spcPts val="1199"/>
              </a:spcBef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Tem sua formação inicial com o evento S-2200;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spcBef>
                <a:spcPts val="1199"/>
              </a:spcBef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Suas regras definem a aceitação ou rejeição de um novo evento;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spcBef>
                <a:spcPts val="1199"/>
              </a:spcBef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É alimentado pelos eventos S-2200 a S-2399.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CustomShape 2"/>
          <p:cNvSpPr/>
          <p:nvPr/>
        </p:nvSpPr>
        <p:spPr>
          <a:xfrm>
            <a:off x="628560" y="11113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3200" b="0" strike="noStrike" spc="-1" dirty="0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RET – Registro de Eventos Trabalhistas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"/>
                                        <p:tgtEl>
                                          <p:spTgt spid="459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628560" y="2025720"/>
            <a:ext cx="7886160" cy="407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71360" indent="-170640" algn="just">
              <a:lnSpc>
                <a:spcPct val="10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Cada trabalhador tem sua própria cadeia de eventos, que são empilhados de forma cronológica dos fatos que lhe deram origem;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100000"/>
              </a:lnSpc>
              <a:spcBef>
                <a:spcPts val="1199"/>
              </a:spcBef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Cada novo evento recebido (periódico ou não periódico) passa pelo seu crivo;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100000"/>
              </a:lnSpc>
              <a:spcBef>
                <a:spcPts val="1199"/>
              </a:spcBef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 RET também é utilizado para validação do fechamento dos eventos periódicos.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628560" y="11113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32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RET – Registro de Eventos Trabalhistas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"/>
                                        <p:tgtEl>
                                          <p:spTgt spid="461">
                                            <p:txEl>
                                              <p:pRg st="0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50"/>
                                        <p:tgtEl>
                                          <p:spTgt spid="461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50"/>
                                        <p:tgtEl>
                                          <p:spTgt spid="461">
                                            <p:txEl>
                                              <p:pRg st="279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457200" y="765000"/>
            <a:ext cx="8228880" cy="86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Fluxo Normal de Informações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5" name="Shape 363"/>
          <p:cNvPicPr/>
          <p:nvPr/>
        </p:nvPicPr>
        <p:blipFill>
          <a:blip r:embed="rId2"/>
          <a:stretch/>
        </p:blipFill>
        <p:spPr>
          <a:xfrm>
            <a:off x="450720" y="1603440"/>
            <a:ext cx="8247960" cy="452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CustomShape 1"/>
          <p:cNvSpPr/>
          <p:nvPr/>
        </p:nvSpPr>
        <p:spPr>
          <a:xfrm>
            <a:off x="720000" y="864000"/>
            <a:ext cx="8063280" cy="36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447840" indent="-444960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7" name="CustomShape 2"/>
          <p:cNvSpPr/>
          <p:nvPr/>
        </p:nvSpPr>
        <p:spPr>
          <a:xfrm>
            <a:off x="504000" y="1885680"/>
            <a:ext cx="8062560" cy="564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47840" indent="-444960" algn="ctr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r>
              <a:rPr lang="pt-BR" sz="1800" b="0" strike="noStrike" spc="-1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Prelo-Medium"/>
                <a:ea typeface="DejaVu Sans"/>
              </a:rPr>
              <a:t>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8" name="CustomShape 3"/>
          <p:cNvSpPr/>
          <p:nvPr/>
        </p:nvSpPr>
        <p:spPr>
          <a:xfrm>
            <a:off x="720000" y="900000"/>
            <a:ext cx="8131680" cy="579701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 marL="446400" indent="-431280" algn="ctr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Alteração</a:t>
            </a:r>
          </a:p>
          <a:p>
            <a:pPr marL="447840" indent="-444960">
              <a:lnSpc>
                <a:spcPct val="93000"/>
              </a:lnSpc>
            </a:pP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Implica 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em novo Período de Validade</a:t>
            </a:r>
          </a:p>
          <a:p>
            <a:pPr marL="447840" indent="-444960">
              <a:lnSpc>
                <a:spcPct val="93000"/>
              </a:lnSpc>
            </a:pPr>
            <a:endParaRPr lang="pt-BR" sz="2800" spc="-1" dirty="0">
              <a:solidFill>
                <a:srgbClr val="22228B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47840" indent="-44496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Retificação</a:t>
            </a:r>
          </a:p>
          <a:p>
            <a:pPr marL="447840" indent="-444960">
              <a:lnSpc>
                <a:spcPct val="93000"/>
              </a:lnSpc>
            </a:pP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Não 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é possível para os eventos de tabelas</a:t>
            </a:r>
          </a:p>
          <a:p>
            <a:pPr marL="447840" indent="-444960">
              <a:lnSpc>
                <a:spcPct val="93000"/>
              </a:lnSpc>
            </a:pPr>
            <a:endParaRPr lang="pt-BR" sz="2800" spc="-1" dirty="0">
              <a:solidFill>
                <a:srgbClr val="22228B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  <a:p>
            <a:pPr marL="447840" indent="-44496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Exclusão </a:t>
            </a:r>
          </a:p>
          <a:p>
            <a:pPr marL="447840" indent="-444960">
              <a:lnSpc>
                <a:spcPct val="93000"/>
              </a:lnSpc>
            </a:pP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É 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solicitada no próprio evento com a identificação dos dados que 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se 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deseja excluir. </a:t>
            </a:r>
          </a:p>
          <a:p>
            <a:pPr marL="447840" indent="-444960">
              <a:lnSpc>
                <a:spcPct val="93000"/>
              </a:lnSpc>
            </a:pP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Necessário 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informar “sempre” data e início e fim de validade</a:t>
            </a:r>
          </a:p>
          <a:p>
            <a:pPr marL="447840" indent="-444960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840" indent="-444960">
              <a:lnSpc>
                <a:spcPct val="93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1616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560" y="2856780"/>
            <a:ext cx="8228880" cy="11444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n-lt"/>
                <a:ea typeface="Arial"/>
                <a:cs typeface="+mn-cs"/>
              </a:rPr>
              <a:t>TABELAS</a:t>
            </a:r>
            <a:endParaRPr lang="pt-BR" sz="5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n-lt"/>
              <a:ea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41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2"/>
          <p:cNvSpPr/>
          <p:nvPr/>
        </p:nvSpPr>
        <p:spPr>
          <a:xfrm>
            <a:off x="176040" y="2786040"/>
            <a:ext cx="892908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5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ARQUITETURA DO ESOCIAL</a:t>
            </a:r>
            <a:endParaRPr lang="pt-BR" sz="5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2"/>
          <p:cNvSpPr/>
          <p:nvPr/>
        </p:nvSpPr>
        <p:spPr>
          <a:xfrm>
            <a:off x="840240" y="3505680"/>
            <a:ext cx="746316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3"/>
          <p:cNvSpPr/>
          <p:nvPr/>
        </p:nvSpPr>
        <p:spPr>
          <a:xfrm>
            <a:off x="656640" y="1654920"/>
            <a:ext cx="7646400" cy="447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44280" rIns="85320" bIns="44280" anchor="b"/>
          <a:lstStyle/>
          <a:p>
            <a:pPr marL="512640" indent="-511920">
              <a:lnSpc>
                <a:spcPct val="100000"/>
              </a:lnSpc>
              <a:spcBef>
                <a:spcPts val="1134"/>
              </a:spcBef>
              <a:buClr>
                <a:srgbClr val="548235"/>
              </a:buClr>
              <a:buFont typeface="Times New Roman"/>
              <a:buAutoNum type="arabicPeriod"/>
            </a:pPr>
            <a:r>
              <a:rPr lang="pt-BR" sz="256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No eSocial existem dois tipos de tabelas: As </a:t>
            </a:r>
            <a:r>
              <a:rPr lang="pt-BR" sz="2560" b="0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Tabelas do eSocial</a:t>
            </a:r>
            <a:r>
              <a:rPr lang="pt-BR" sz="256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e as </a:t>
            </a:r>
            <a:r>
              <a:rPr lang="pt-BR" sz="2560" b="0" u="sng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Tabelas do Empregador</a:t>
            </a:r>
            <a:r>
              <a:rPr lang="pt-BR" sz="256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2640" indent="-511920">
              <a:lnSpc>
                <a:spcPct val="100000"/>
              </a:lnSpc>
              <a:spcBef>
                <a:spcPts val="1134"/>
              </a:spcBef>
              <a:buClr>
                <a:srgbClr val="548235"/>
              </a:buClr>
              <a:buFont typeface="Times New Roman"/>
              <a:buAutoNum type="arabicPeriod"/>
            </a:pPr>
            <a:r>
              <a:rPr lang="pt-BR" sz="256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Essas tabelas fazem parte do conjunto de dados necessários ao funcionamento do sistema.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2640" indent="-511920">
              <a:lnSpc>
                <a:spcPct val="100000"/>
              </a:lnSpc>
              <a:spcBef>
                <a:spcPts val="1134"/>
              </a:spcBef>
              <a:buClr>
                <a:srgbClr val="548235"/>
              </a:buClr>
              <a:buFont typeface="Times New Roman"/>
              <a:buAutoNum type="arabicPeriod"/>
            </a:pPr>
            <a:r>
              <a:rPr lang="pt-BR" sz="256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As Tabelas do eSocial contem o conjunto de dados necessários à perfeita identificação de cada situação de todos que estejam obrigados ao eSocial.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2640" indent="-511920">
              <a:lnSpc>
                <a:spcPct val="100000"/>
              </a:lnSpc>
              <a:spcBef>
                <a:spcPts val="1134"/>
              </a:spcBef>
              <a:buClr>
                <a:srgbClr val="548235"/>
              </a:buClr>
              <a:buFont typeface="Times New Roman"/>
              <a:buAutoNum type="arabicPeriod"/>
            </a:pPr>
            <a:r>
              <a:rPr lang="pt-BR" sz="256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As Tabelas do Empregador complementam os dados que identificam o contribuinte e são responsáveis por uma série de informações que validam todos os demais eventos.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6780"/>
            <a:ext cx="8228880" cy="11444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TABELAS DO ESOCIAL</a:t>
            </a:r>
            <a:endParaRPr lang="pt-BR" sz="5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1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5837" y="1043189"/>
            <a:ext cx="8152327" cy="56236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defPPr>
              <a:defRPr lang="pt-BR"/>
            </a:defPPr>
            <a:lvl1pPr>
              <a:lnSpc>
                <a:spcPct val="100000"/>
              </a:lnSpc>
              <a:defRPr sz="26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defRPr>
            </a:lvl1pPr>
          </a:lstStyle>
          <a:p>
            <a:r>
              <a:rPr lang="pt-BR" sz="2400" dirty="0"/>
              <a:t>Tabela 01 - Categorias de Trabalhadores</a:t>
            </a:r>
          </a:p>
          <a:p>
            <a:r>
              <a:rPr lang="pt-BR" sz="2400" dirty="0"/>
              <a:t>Tabela 03 - Natureza das Rubricas da Folha de Pagamento</a:t>
            </a:r>
          </a:p>
          <a:p>
            <a:r>
              <a:rPr lang="pt-BR" sz="2400" dirty="0"/>
              <a:t>Tabela 04 - Códigos e Alíquotas de FPAS/Terceiros</a:t>
            </a:r>
          </a:p>
          <a:p>
            <a:r>
              <a:rPr lang="pt-BR" sz="2400" dirty="0"/>
              <a:t>Tabela 05 - Tipos de Inscrição</a:t>
            </a:r>
          </a:p>
          <a:p>
            <a:r>
              <a:rPr lang="pt-BR" sz="2400" dirty="0"/>
              <a:t>Tabela 06 - Países</a:t>
            </a:r>
          </a:p>
          <a:p>
            <a:r>
              <a:rPr lang="pt-BR" sz="2400" dirty="0"/>
              <a:t>Tabela 07 - Tipos de Dependente</a:t>
            </a:r>
          </a:p>
          <a:p>
            <a:r>
              <a:rPr lang="pt-BR" sz="2400" dirty="0"/>
              <a:t>Tabela 08 - Classificação Tributária</a:t>
            </a:r>
          </a:p>
          <a:p>
            <a:r>
              <a:rPr lang="pt-BR" sz="2400" dirty="0"/>
              <a:t>Tabela 10 - Tipos de Lotação Tributária</a:t>
            </a:r>
          </a:p>
          <a:p>
            <a:r>
              <a:rPr lang="pt-BR" sz="2400" dirty="0"/>
              <a:t>Tabela 18 - Motivos de Afastamento	</a:t>
            </a:r>
          </a:p>
          <a:p>
            <a:r>
              <a:rPr lang="pt-BR" sz="2400" dirty="0"/>
              <a:t>Tabela 19 - Motivos de Desligamento</a:t>
            </a:r>
          </a:p>
          <a:p>
            <a:r>
              <a:rPr lang="pt-BR" sz="2400" dirty="0"/>
              <a:t>Tabela 20 - Tipos de Logradouro</a:t>
            </a:r>
          </a:p>
          <a:p>
            <a:r>
              <a:rPr lang="pt-BR" sz="2400" dirty="0"/>
              <a:t>Tabela 21 - Natureza Jurídica</a:t>
            </a:r>
          </a:p>
          <a:p>
            <a:r>
              <a:rPr lang="pt-BR" sz="2400" dirty="0"/>
              <a:t>Tabela 25 - Tipos de Benefícios</a:t>
            </a:r>
          </a:p>
          <a:p>
            <a:r>
              <a:rPr lang="pt-BR" sz="2400" dirty="0"/>
              <a:t>Tabela 26 - Motivos de Cessação/Suspensão de Benefícios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Imagem 2"/>
          <p:cNvPicPr/>
          <p:nvPr/>
        </p:nvPicPr>
        <p:blipFill>
          <a:blip r:embed="rId2"/>
          <a:stretch/>
        </p:blipFill>
        <p:spPr>
          <a:xfrm>
            <a:off x="0" y="1010160"/>
            <a:ext cx="9143280" cy="566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Imagem 1"/>
          <p:cNvPicPr/>
          <p:nvPr/>
        </p:nvPicPr>
        <p:blipFill>
          <a:blip r:embed="rId2"/>
          <a:stretch/>
        </p:blipFill>
        <p:spPr>
          <a:xfrm>
            <a:off x="265320" y="1128240"/>
            <a:ext cx="8616600" cy="481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560" y="2856780"/>
            <a:ext cx="8228880" cy="11444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n-lt"/>
                <a:ea typeface="Arial"/>
                <a:cs typeface="+mn-cs"/>
              </a:rPr>
              <a:t>EVENTOS DE TABELA</a:t>
            </a:r>
            <a:endParaRPr lang="pt-BR" sz="5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n-lt"/>
              <a:ea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835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577045" y="949817"/>
            <a:ext cx="7886160" cy="54767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2600" b="0" strike="noStrike" spc="-1" dirty="0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S-1005 </a:t>
            </a:r>
            <a:r>
              <a:rPr lang="pt-BR" sz="26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Tabela de Estabelecimentos, Obras ou Unidades de Órgãos Públicos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S-1010 - Tabela de Rubricas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S-1020 - Tabela de Lotações Tributárias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S-1030 - Tabela de Cargos/Empregos Públicos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S-1035 - Tabela de Carreiras Públicas	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S-1040 - Tabela de Funções/Cargos em Comissão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S-1050 - Tabela de Horários/Turnos de Trabalho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S-1060 - Tabela de Ambientes de Trabalho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S-1070 - Tabela de Processos </a:t>
            </a:r>
            <a:r>
              <a:rPr lang="pt-BR" sz="2600" b="0" strike="noStrike" spc="-1" dirty="0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Administrativos/Judiciais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6780"/>
            <a:ext cx="8228880" cy="11444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n-lt"/>
                <a:ea typeface="Arial"/>
                <a:cs typeface="+mn-cs"/>
              </a:rPr>
              <a:t>EVENTOS PERIÓDICOS</a:t>
            </a:r>
            <a:endParaRPr lang="pt-BR" sz="5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n-lt"/>
              <a:ea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2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628560" y="1147680"/>
            <a:ext cx="7886160" cy="4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447840" indent="-447120">
              <a:lnSpc>
                <a:spcPct val="93000"/>
              </a:lnSpc>
            </a:pPr>
            <a:r>
              <a:rPr lang="pt-BR" sz="20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Eventos do eSocial - Sequenciamento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3" name="Shape 347"/>
          <p:cNvPicPr/>
          <p:nvPr/>
        </p:nvPicPr>
        <p:blipFill>
          <a:blip r:embed="rId2"/>
          <a:stretch/>
        </p:blipFill>
        <p:spPr>
          <a:xfrm>
            <a:off x="0" y="2351160"/>
            <a:ext cx="9143280" cy="3425040"/>
          </a:xfrm>
          <a:prstGeom prst="rect">
            <a:avLst/>
          </a:prstGeom>
          <a:ln>
            <a:noFill/>
          </a:ln>
        </p:spPr>
      </p:pic>
      <p:sp>
        <p:nvSpPr>
          <p:cNvPr id="474" name="CustomShape 3"/>
          <p:cNvSpPr/>
          <p:nvPr/>
        </p:nvSpPr>
        <p:spPr>
          <a:xfrm>
            <a:off x="2308850" y="2451283"/>
            <a:ext cx="1923480" cy="38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800" b="0" strike="noStrike" spc="-1" dirty="0">
                <a:solidFill>
                  <a:srgbClr val="26935A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Eventos de tabelas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3370320" y="4827600"/>
            <a:ext cx="23266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800" b="0" strike="noStrike" spc="-1">
                <a:solidFill>
                  <a:srgbClr val="E5B53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Cadastramento inicial de vínculos (inicial)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5"/>
          <p:cNvSpPr/>
          <p:nvPr/>
        </p:nvSpPr>
        <p:spPr>
          <a:xfrm>
            <a:off x="5374780" y="2100081"/>
            <a:ext cx="2332800" cy="38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800" b="0" strike="noStrike" spc="-1" dirty="0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Eventos não periódicos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6"/>
          <p:cNvSpPr/>
          <p:nvPr/>
        </p:nvSpPr>
        <p:spPr>
          <a:xfrm>
            <a:off x="7283160" y="4632660"/>
            <a:ext cx="1929600" cy="38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800" b="0" strike="noStrike" spc="-1" dirty="0">
                <a:solidFill>
                  <a:srgbClr val="26A7E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Eventos</a:t>
            </a:r>
            <a:r>
              <a:rPr lang="pt-BR" sz="1800" b="0" strike="noStrike" spc="-1" dirty="0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pt-BR" sz="1800" b="0" strike="noStrike" spc="-1" dirty="0">
                <a:solidFill>
                  <a:srgbClr val="26A7E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periódicos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CustomShape 7"/>
          <p:cNvSpPr/>
          <p:nvPr/>
        </p:nvSpPr>
        <p:spPr>
          <a:xfrm rot="10800000">
            <a:off x="1314233" y="3898821"/>
            <a:ext cx="360" cy="654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24548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8"/>
          <p:cNvSpPr/>
          <p:nvPr/>
        </p:nvSpPr>
        <p:spPr>
          <a:xfrm rot="10800000">
            <a:off x="2947500" y="2939485"/>
            <a:ext cx="360" cy="74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26935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9"/>
          <p:cNvSpPr/>
          <p:nvPr/>
        </p:nvSpPr>
        <p:spPr>
          <a:xfrm rot="10800000">
            <a:off x="4528800" y="3977280"/>
            <a:ext cx="360" cy="90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E5B5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10"/>
          <p:cNvSpPr/>
          <p:nvPr/>
        </p:nvSpPr>
        <p:spPr>
          <a:xfrm rot="10800000">
            <a:off x="6120720" y="2609365"/>
            <a:ext cx="360" cy="1075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24548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CustomShape 11"/>
          <p:cNvSpPr/>
          <p:nvPr/>
        </p:nvSpPr>
        <p:spPr>
          <a:xfrm rot="10800000">
            <a:off x="7716473" y="3912628"/>
            <a:ext cx="360" cy="74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26A7E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3" name="CustomShape 12"/>
          <p:cNvSpPr/>
          <p:nvPr/>
        </p:nvSpPr>
        <p:spPr>
          <a:xfrm>
            <a:off x="530280" y="4513320"/>
            <a:ext cx="227592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8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Informações do empregador (inicial)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13"/>
          <p:cNvSpPr/>
          <p:nvPr/>
        </p:nvSpPr>
        <p:spPr>
          <a:xfrm>
            <a:off x="7453903" y="2546280"/>
            <a:ext cx="483480" cy="934200"/>
          </a:xfrm>
          <a:prstGeom prst="downArrow">
            <a:avLst>
              <a:gd name="adj1" fmla="val 15694"/>
              <a:gd name="adj2" fmla="val 50000"/>
            </a:avLst>
          </a:prstGeom>
          <a:solidFill>
            <a:srgbClr val="00B8FF"/>
          </a:solidFill>
          <a:ln w="936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20183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410851" y="875763"/>
            <a:ext cx="8262360" cy="5982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S-1200 - Remuneração de trabalhador vinculado ao Regime Geral de </a:t>
            </a:r>
            <a:r>
              <a:rPr lang="pt-BR" sz="2800" spc="-1" dirty="0" err="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Previd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 Social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S-1202 - Remuneração de servidor vinculado a Regime Próprio de </a:t>
            </a:r>
            <a:r>
              <a:rPr lang="pt-BR" sz="2800" spc="-1" dirty="0" err="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Previd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 Social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S-1207 - Benefícios previdenciários - RPPS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S-1210 - Pagamentos de Rendimentos do </a:t>
            </a:r>
            <a:r>
              <a:rPr lang="pt-BR" sz="2800" spc="-1" dirty="0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Trabalho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S-1295 – Solicitação de Totalização para Pagamento em Contingência;</a:t>
            </a:r>
          </a:p>
          <a:p>
            <a:r>
              <a:rPr lang="pt-BR" sz="2800" spc="-1" dirty="0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S-1298 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Reabertura dos Eventos Periódicos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S-1299 - Fechamento dos Eventos Periódicos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116"/>
          <p:cNvPicPr/>
          <p:nvPr/>
        </p:nvPicPr>
        <p:blipFill>
          <a:blip r:embed="rId2"/>
          <a:stretch/>
        </p:blipFill>
        <p:spPr>
          <a:xfrm>
            <a:off x="585360" y="2725200"/>
            <a:ext cx="980280" cy="1216800"/>
          </a:xfrm>
          <a:prstGeom prst="rect">
            <a:avLst/>
          </a:prstGeom>
          <a:ln>
            <a:noFill/>
          </a:ln>
          <a:effectLst>
            <a:outerShdw blurRad="38100" dist="25400" dir="16200000" rotWithShape="0">
              <a:srgbClr val="000000">
                <a:alpha val="38000"/>
              </a:srgbClr>
            </a:outerShdw>
          </a:effectLst>
        </p:spPr>
      </p:pic>
      <p:sp>
        <p:nvSpPr>
          <p:cNvPr id="274" name="CustomShape 2"/>
          <p:cNvSpPr/>
          <p:nvPr/>
        </p:nvSpPr>
        <p:spPr>
          <a:xfrm>
            <a:off x="414000" y="4034880"/>
            <a:ext cx="1497960" cy="53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>
              <a:lnSpc>
                <a:spcPct val="80000"/>
              </a:lnSpc>
            </a:pPr>
            <a:r>
              <a:rPr lang="pt-BR" sz="18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Empregador/Ente Público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2590560" y="3438000"/>
            <a:ext cx="980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360">
            <a:solidFill>
              <a:srgbClr val="26935A"/>
            </a:solidFill>
            <a:miter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4"/>
          <p:cNvSpPr/>
          <p:nvPr/>
        </p:nvSpPr>
        <p:spPr>
          <a:xfrm>
            <a:off x="431640" y="5470560"/>
            <a:ext cx="72648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>
              <a:lnSpc>
                <a:spcPct val="80000"/>
              </a:lnSpc>
            </a:pPr>
            <a:r>
              <a:rPr lang="pt-BR" sz="13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Web Service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1201320" y="5470560"/>
            <a:ext cx="897840" cy="41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>
              <a:lnSpc>
                <a:spcPct val="80000"/>
              </a:lnSpc>
            </a:pPr>
            <a:r>
              <a:rPr lang="pt-BR" sz="13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Portal Web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6"/>
          <p:cNvSpPr/>
          <p:nvPr/>
        </p:nvSpPr>
        <p:spPr>
          <a:xfrm>
            <a:off x="782280" y="4586040"/>
            <a:ext cx="291240" cy="76752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120000" y="0"/>
                </a:moveTo>
                <a:lnTo>
                  <a:pt x="120000" y="43811"/>
                </a:lnTo>
                <a:lnTo>
                  <a:pt x="0" y="70950"/>
                </a:lnTo>
                <a:lnTo>
                  <a:pt x="0" y="120000"/>
                </a:lnTo>
              </a:path>
            </a:pathLst>
          </a:custGeom>
          <a:noFill/>
          <a:ln w="25560">
            <a:solidFill>
              <a:srgbClr val="DBDBD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"/>
          <p:cNvSpPr/>
          <p:nvPr/>
        </p:nvSpPr>
        <p:spPr>
          <a:xfrm>
            <a:off x="1074600" y="4586040"/>
            <a:ext cx="293040" cy="76752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0"/>
                </a:moveTo>
                <a:lnTo>
                  <a:pt x="0" y="43811"/>
                </a:lnTo>
                <a:lnTo>
                  <a:pt x="120000" y="70950"/>
                </a:lnTo>
                <a:lnTo>
                  <a:pt x="120000" y="120000"/>
                </a:lnTo>
              </a:path>
            </a:pathLst>
          </a:custGeom>
          <a:noFill/>
          <a:ln w="25560">
            <a:solidFill>
              <a:srgbClr val="DBDBD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8"/>
          <p:cNvSpPr/>
          <p:nvPr/>
        </p:nvSpPr>
        <p:spPr>
          <a:xfrm>
            <a:off x="5729040" y="3785760"/>
            <a:ext cx="1247040" cy="76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 algn="ctr">
              <a:lnSpc>
                <a:spcPct val="80000"/>
              </a:lnSpc>
            </a:pPr>
            <a:r>
              <a:rPr lang="pt-BR" sz="18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Ambiente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pt-BR" sz="18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eSocial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9"/>
          <p:cNvSpPr/>
          <p:nvPr/>
        </p:nvSpPr>
        <p:spPr>
          <a:xfrm>
            <a:off x="6054480" y="4546080"/>
            <a:ext cx="332640" cy="87732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120000" y="0"/>
                </a:moveTo>
                <a:lnTo>
                  <a:pt x="120000" y="43811"/>
                </a:lnTo>
                <a:lnTo>
                  <a:pt x="0" y="70950"/>
                </a:lnTo>
                <a:lnTo>
                  <a:pt x="0" y="120000"/>
                </a:lnTo>
              </a:path>
            </a:pathLst>
          </a:custGeom>
          <a:noFill/>
          <a:ln w="25560">
            <a:solidFill>
              <a:srgbClr val="DBDBD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0"/>
          <p:cNvSpPr/>
          <p:nvPr/>
        </p:nvSpPr>
        <p:spPr>
          <a:xfrm>
            <a:off x="6387840" y="4546080"/>
            <a:ext cx="334080" cy="87732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0"/>
                </a:moveTo>
                <a:lnTo>
                  <a:pt x="0" y="43811"/>
                </a:lnTo>
                <a:lnTo>
                  <a:pt x="120000" y="70950"/>
                </a:lnTo>
                <a:lnTo>
                  <a:pt x="120000" y="120000"/>
                </a:lnTo>
              </a:path>
            </a:pathLst>
          </a:custGeom>
          <a:noFill/>
          <a:ln w="25560">
            <a:solidFill>
              <a:srgbClr val="DBDBD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11"/>
          <p:cNvSpPr/>
          <p:nvPr/>
        </p:nvSpPr>
        <p:spPr>
          <a:xfrm>
            <a:off x="5152680" y="5905080"/>
            <a:ext cx="642600" cy="57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>
              <a:lnSpc>
                <a:spcPct val="80000"/>
              </a:lnSpc>
            </a:pPr>
            <a:r>
              <a:rPr lang="pt-BR" sz="13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CNPJ CPF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4" name="Shape 129"/>
          <p:cNvPicPr/>
          <p:nvPr/>
        </p:nvPicPr>
        <p:blipFill>
          <a:blip r:embed="rId3"/>
          <a:stretch/>
        </p:blipFill>
        <p:spPr>
          <a:xfrm>
            <a:off x="4763880" y="5571720"/>
            <a:ext cx="1424880" cy="342360"/>
          </a:xfrm>
          <a:prstGeom prst="rect">
            <a:avLst/>
          </a:prstGeom>
          <a:ln>
            <a:noFill/>
          </a:ln>
        </p:spPr>
      </p:pic>
      <p:sp>
        <p:nvSpPr>
          <p:cNvPr id="285" name="CustomShape 12"/>
          <p:cNvSpPr/>
          <p:nvPr/>
        </p:nvSpPr>
        <p:spPr>
          <a:xfrm>
            <a:off x="6789240" y="6059160"/>
            <a:ext cx="525240" cy="31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>
              <a:lnSpc>
                <a:spcPct val="80000"/>
              </a:lnSpc>
            </a:pPr>
            <a:r>
              <a:rPr lang="pt-BR" sz="13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CNIS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6" name="Shape 132"/>
          <p:cNvPicPr/>
          <p:nvPr/>
        </p:nvPicPr>
        <p:blipFill>
          <a:blip r:embed="rId4"/>
          <a:stretch/>
        </p:blipFill>
        <p:spPr>
          <a:xfrm>
            <a:off x="6619680" y="5447880"/>
            <a:ext cx="961200" cy="595800"/>
          </a:xfrm>
          <a:prstGeom prst="rect">
            <a:avLst/>
          </a:prstGeom>
          <a:ln>
            <a:noFill/>
          </a:ln>
        </p:spPr>
      </p:pic>
      <p:sp>
        <p:nvSpPr>
          <p:cNvPr id="287" name="CustomShape 13"/>
          <p:cNvSpPr/>
          <p:nvPr/>
        </p:nvSpPr>
        <p:spPr>
          <a:xfrm>
            <a:off x="2539800" y="2925360"/>
            <a:ext cx="1075680" cy="32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4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Arquivo XML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8" name="Shape 135"/>
          <p:cNvPicPr/>
          <p:nvPr/>
        </p:nvPicPr>
        <p:blipFill>
          <a:blip r:embed="rId5"/>
          <a:stretch/>
        </p:blipFill>
        <p:spPr>
          <a:xfrm>
            <a:off x="5224320" y="2339640"/>
            <a:ext cx="1254960" cy="1073880"/>
          </a:xfrm>
          <a:prstGeom prst="rect">
            <a:avLst/>
          </a:prstGeom>
          <a:ln>
            <a:noFil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289" name="CustomShape 14"/>
          <p:cNvSpPr/>
          <p:nvPr/>
        </p:nvSpPr>
        <p:spPr>
          <a:xfrm>
            <a:off x="7097400" y="3027600"/>
            <a:ext cx="1003680" cy="5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>
              <a:lnSpc>
                <a:spcPct val="80000"/>
              </a:lnSpc>
            </a:pPr>
            <a:r>
              <a:rPr lang="pt-BR" sz="14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Folha de Pagamento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15"/>
          <p:cNvSpPr/>
          <p:nvPr/>
        </p:nvSpPr>
        <p:spPr>
          <a:xfrm>
            <a:off x="4956840" y="2098800"/>
            <a:ext cx="480960" cy="40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4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RET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Shape 138"/>
          <p:cNvPicPr/>
          <p:nvPr/>
        </p:nvPicPr>
        <p:blipFill>
          <a:blip r:embed="rId6"/>
          <a:stretch/>
        </p:blipFill>
        <p:spPr>
          <a:xfrm>
            <a:off x="6759360" y="3041640"/>
            <a:ext cx="324360" cy="469800"/>
          </a:xfrm>
          <a:prstGeom prst="rect">
            <a:avLst/>
          </a:prstGeom>
          <a:ln>
            <a:noFill/>
          </a:ln>
        </p:spPr>
      </p:pic>
      <p:pic>
        <p:nvPicPr>
          <p:cNvPr id="292" name="Shape 139"/>
          <p:cNvPicPr/>
          <p:nvPr/>
        </p:nvPicPr>
        <p:blipFill>
          <a:blip r:embed="rId7"/>
          <a:stretch/>
        </p:blipFill>
        <p:spPr>
          <a:xfrm>
            <a:off x="4450680" y="1895040"/>
            <a:ext cx="480960" cy="694080"/>
          </a:xfrm>
          <a:prstGeom prst="rect">
            <a:avLst/>
          </a:prstGeom>
          <a:ln>
            <a:noFill/>
          </a:ln>
        </p:spPr>
      </p:pic>
      <p:pic>
        <p:nvPicPr>
          <p:cNvPr id="293" name="Shape 140"/>
          <p:cNvPicPr/>
          <p:nvPr/>
        </p:nvPicPr>
        <p:blipFill>
          <a:blip r:embed="rId8"/>
          <a:stretch/>
        </p:blipFill>
        <p:spPr>
          <a:xfrm>
            <a:off x="6800400" y="1910160"/>
            <a:ext cx="727920" cy="676800"/>
          </a:xfrm>
          <a:prstGeom prst="rect">
            <a:avLst/>
          </a:prstGeom>
          <a:ln>
            <a:noFill/>
          </a:ln>
        </p:spPr>
      </p:pic>
      <p:sp>
        <p:nvSpPr>
          <p:cNvPr id="294" name="CustomShape 16"/>
          <p:cNvSpPr/>
          <p:nvPr/>
        </p:nvSpPr>
        <p:spPr>
          <a:xfrm>
            <a:off x="6580080" y="2519280"/>
            <a:ext cx="1637280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4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Arquivos originais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17"/>
          <p:cNvSpPr/>
          <p:nvPr/>
        </p:nvSpPr>
        <p:spPr>
          <a:xfrm>
            <a:off x="4366800" y="1688760"/>
            <a:ext cx="3855240" cy="2045520"/>
          </a:xfrm>
          <a:prstGeom prst="rect">
            <a:avLst/>
          </a:prstGeom>
          <a:noFill/>
          <a:ln w="25560">
            <a:solidFill>
              <a:srgbClr val="26935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18"/>
          <p:cNvSpPr/>
          <p:nvPr/>
        </p:nvSpPr>
        <p:spPr>
          <a:xfrm>
            <a:off x="8370720" y="3341160"/>
            <a:ext cx="703080" cy="1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360">
            <a:solidFill>
              <a:srgbClr val="26935A"/>
            </a:solidFill>
            <a:miter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465683" y="1986164"/>
            <a:ext cx="8495832" cy="448754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1172"/>
              </a:spcAft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Times New Roman"/>
              </a:rPr>
              <a:t>Características: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6947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Times New Roman"/>
              </a:rPr>
              <a:t> Possuem periodicidade previamente definida: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Times New Roman"/>
              </a:rPr>
              <a:t> Mensal;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Times New Roman"/>
              </a:rPr>
              <a:t> Anual - 13° salário</a:t>
            </a: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Times New Roman"/>
              </a:rPr>
              <a:t>;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406698" y="1232637"/>
            <a:ext cx="7797751" cy="5249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3113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Eventos periódicos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6995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465683" y="1999140"/>
            <a:ext cx="8495832" cy="3869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1172"/>
              </a:spcAft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Características: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6947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Devem estar consistentes c/os eventos não periódicos – RET;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6947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Através deles obtém-se as bases de cálculo dos tributos.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406698" y="1232637"/>
            <a:ext cx="7797751" cy="5249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3113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Eventos de Remuneração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0734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465683" y="1958736"/>
            <a:ext cx="8495832" cy="44553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 marL="176947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Remuneração do </a:t>
            </a: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trabalhador e do beneficiário: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</a:t>
            </a: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S-1200 </a:t>
            </a: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– Remuneração Trabalhador </a:t>
            </a: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RGPS;</a:t>
            </a: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S-1202 </a:t>
            </a: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– Remuneração Trabalhador RPPS</a:t>
            </a:r>
            <a:endParaRPr lang="pt-BR" sz="2376" spc="-1" dirty="0" smtClean="0">
              <a:solidFill>
                <a:srgbClr val="000080"/>
              </a:solidFill>
              <a:uFill>
                <a:solidFill>
                  <a:srgbClr val="FFFFFF"/>
                </a:solidFill>
              </a:uFill>
              <a:latin typeface="Palatino Linotype"/>
              <a:ea typeface="Verdana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S-1207 – Pagamento de Benefícios;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Representam as folhas de pagamento;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Um arquivo para cada CPF;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Devem ser informados cada item que compõe a remuneração – vencimentos, descontos e rubricas informativas</a:t>
            </a: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;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406698" y="1232637"/>
            <a:ext cx="7797751" cy="5249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3113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Eventos periódicos do eSocial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9508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465683" y="1986164"/>
            <a:ext cx="8495832" cy="449196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 marL="176947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As folhas de pagamento </a:t>
            </a: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dos Órgãos Públicos são </a:t>
            </a: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utilizadas para composição dos </a:t>
            </a:r>
            <a:r>
              <a:rPr lang="pt-BR" sz="2376" i="1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eventos remuneratórios *</a:t>
            </a: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do </a:t>
            </a:r>
            <a:r>
              <a:rPr lang="pt-BR" sz="2376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eSocial</a:t>
            </a: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;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6947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Os </a:t>
            </a:r>
            <a:r>
              <a:rPr lang="pt-BR" sz="2376" i="1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eventos remuneratórios</a:t>
            </a: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do </a:t>
            </a:r>
            <a:r>
              <a:rPr lang="pt-BR" sz="2376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eSocial</a:t>
            </a: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(</a:t>
            </a: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RGPS e RPPS):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S-1200, S-1202 e S-1207(remuneração </a:t>
            </a: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mensal ou anual</a:t>
            </a: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);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1172"/>
              </a:spcAft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* Eventos que possuem informações de </a:t>
            </a: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remuneração, proventos e pensões.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406698" y="1232637"/>
            <a:ext cx="7797751" cy="5249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3113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Folhas de pagamento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3584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65683" y="1986164"/>
            <a:ext cx="8541545" cy="404840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 marL="176947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O Trabalhador* tem que estar no RET;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6947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A rubrica utilizada deve constar na tabela de rubricas;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6947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No S-1010, a rubrica deve estar referenciada com a Tabela 03 – Natureza de rubricas;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6947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Os pagamentos efetuados devem ser relativos a remunerações previamente informadas nos eventos remuneratórios.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1172"/>
              </a:spcAft>
            </a:pP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1172"/>
              </a:spcAft>
            </a:pPr>
            <a:r>
              <a:rPr lang="pt-BR" sz="196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* Categorias obrigatórias – REGRA_REMUN_TRAB_EXISTENTE_RET. Demais categorias, opcionalmente, também podem estar no RET.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06698" y="1232637"/>
            <a:ext cx="8253406" cy="5249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621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Remunerações – integração entre eventos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1666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65683" y="1986164"/>
            <a:ext cx="8495832" cy="3869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1172"/>
              </a:spcAft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Objetivos: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Permitir a informação de pagamento dos valores devidos ao trabalhador, conforme demonstrativos de valores devidos dos eventos remuneratórios;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Apurar, em conjunto com os eventos remuneratórios, o rendimento tributável e não tributável;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Apurar deduções e isenções;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Apurar o IRRF devido.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06698" y="1232637"/>
            <a:ext cx="7797751" cy="5249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621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S-1210 - Pagamentos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8182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65683" y="1986164"/>
            <a:ext cx="8495832" cy="3869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 marL="176947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 Exceções: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Pagamentos parciais – Não podem exceder os valores do demonstrativo que lhe deram origem;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Pagamentos de férias;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Pagamentos relativos a competências anteriores ao eSocial.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06698" y="1232637"/>
            <a:ext cx="7797751" cy="5249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621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S-1210 - Pagamentos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2788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20833" y="2132150"/>
            <a:ext cx="8138091" cy="289938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 algn="ctr">
              <a:spcBef>
                <a:spcPts val="253"/>
              </a:spcBef>
              <a:spcAft>
                <a:spcPts val="1172"/>
              </a:spcAft>
            </a:pPr>
            <a:r>
              <a:rPr lang="pt-BR" sz="3113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Regime de Competência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253"/>
              </a:spcBef>
              <a:spcAft>
                <a:spcPts val="1172"/>
              </a:spcAft>
            </a:pPr>
            <a:r>
              <a:rPr lang="pt-BR" sz="3113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x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253"/>
              </a:spcBef>
              <a:spcAft>
                <a:spcPts val="1172"/>
              </a:spcAft>
            </a:pPr>
            <a:r>
              <a:rPr lang="pt-BR" sz="3113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Regime de Caixa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1283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65683" y="1986164"/>
            <a:ext cx="8495832" cy="3869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 marL="176947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O eSocial trata ambos de forma integrada;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Os eventos remuneratórios - regime de competência;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6497" lvl="1" indent="-176947">
              <a:spcBef>
                <a:spcPts val="253"/>
              </a:spcBef>
              <a:spcAft>
                <a:spcPts val="1172"/>
              </a:spcAft>
              <a:buClr>
                <a:srgbClr val="000080"/>
              </a:buClr>
              <a:buFont typeface="Wingdings" charset="2"/>
              <a:buChar char=""/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O evento de pagamentos - regime de caixa.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406698" y="1232637"/>
            <a:ext cx="8230107" cy="5249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3113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Regimes de Caixa x Competência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7296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93974" y="1248268"/>
            <a:ext cx="8259599" cy="476181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3113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Valores devidos e valores pagos: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Valor devido: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É o valor apurado em folha de pagamento que representa o que deve ser pago ao trabalhador – Regime de Competência;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Valor pago: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É a liquidação financeira do valor devido (apurado em folha de pgto) – Regime de Caixa.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429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82880" y="2098273"/>
            <a:ext cx="8459280" cy="3007440"/>
            <a:chOff x="182880" y="2871000"/>
            <a:chExt cx="8459280" cy="3007440"/>
          </a:xfrm>
        </p:grpSpPr>
        <p:sp>
          <p:nvSpPr>
            <p:cNvPr id="297" name="CustomShape 1"/>
            <p:cNvSpPr/>
            <p:nvPr/>
          </p:nvSpPr>
          <p:spPr>
            <a:xfrm>
              <a:off x="7318800" y="4068720"/>
              <a:ext cx="1323360" cy="4438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6800" tIns="46800" rIns="46800" bIns="46800"/>
            <a:lstStyle/>
            <a:p>
              <a:pPr>
                <a:lnSpc>
                  <a:spcPct val="80000"/>
                </a:lnSpc>
              </a:pPr>
              <a:r>
                <a:rPr lang="pt-BR" sz="2300" b="0" strike="noStrike" spc="-1">
                  <a:solidFill>
                    <a:srgbClr val="245488"/>
                  </a:solidFill>
                  <a:uFill>
                    <a:solidFill>
                      <a:srgbClr val="FFFFFF"/>
                    </a:solidFill>
                  </a:uFill>
                  <a:latin typeface="Prelo-Bold"/>
                  <a:ea typeface="Prelo-Bold"/>
                </a:rPr>
                <a:t>CAIXA</a:t>
              </a:r>
              <a:endPara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98" name="CustomShape 2"/>
            <p:cNvSpPr/>
            <p:nvPr/>
          </p:nvSpPr>
          <p:spPr>
            <a:xfrm>
              <a:off x="7318800" y="3451680"/>
              <a:ext cx="1323360" cy="4438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6800" tIns="46800" rIns="46800" bIns="46800"/>
            <a:lstStyle/>
            <a:p>
              <a:pPr>
                <a:lnSpc>
                  <a:spcPct val="80000"/>
                </a:lnSpc>
              </a:pPr>
              <a:r>
                <a:rPr lang="pt-BR" sz="2300" b="0" strike="noStrike" spc="-1">
                  <a:solidFill>
                    <a:srgbClr val="245488"/>
                  </a:solidFill>
                  <a:uFill>
                    <a:solidFill>
                      <a:srgbClr val="FFFFFF"/>
                    </a:solidFill>
                  </a:uFill>
                  <a:latin typeface="Prelo-Bold"/>
                  <a:ea typeface="Prelo-Bold"/>
                </a:rPr>
                <a:t>INSS</a:t>
              </a:r>
              <a:endPara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99" name="CustomShape 3"/>
            <p:cNvSpPr/>
            <p:nvPr/>
          </p:nvSpPr>
          <p:spPr>
            <a:xfrm>
              <a:off x="7318800" y="2871000"/>
              <a:ext cx="1323360" cy="443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6800" tIns="46800" rIns="46800" bIns="46800"/>
            <a:lstStyle/>
            <a:p>
              <a:pPr>
                <a:lnSpc>
                  <a:spcPct val="80000"/>
                </a:lnSpc>
              </a:pPr>
              <a:r>
                <a:rPr lang="pt-BR" sz="2300" b="0" strike="noStrike" spc="-1">
                  <a:solidFill>
                    <a:srgbClr val="245488"/>
                  </a:solidFill>
                  <a:uFill>
                    <a:solidFill>
                      <a:srgbClr val="FFFFFF"/>
                    </a:solidFill>
                  </a:uFill>
                  <a:latin typeface="Prelo-Bold"/>
                  <a:ea typeface="Prelo-Bold"/>
                </a:rPr>
                <a:t>MT</a:t>
              </a:r>
              <a:endPara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00" name="CustomShape 4"/>
            <p:cNvSpPr/>
            <p:nvPr/>
          </p:nvSpPr>
          <p:spPr>
            <a:xfrm>
              <a:off x="7318800" y="4764960"/>
              <a:ext cx="1323360" cy="4438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6800" tIns="46800" rIns="46800" bIns="46800"/>
            <a:lstStyle/>
            <a:p>
              <a:pPr>
                <a:lnSpc>
                  <a:spcPct val="80000"/>
                </a:lnSpc>
              </a:pPr>
              <a:r>
                <a:rPr lang="pt-BR" sz="2300" b="0" strike="noStrike" spc="-1">
                  <a:solidFill>
                    <a:srgbClr val="245488"/>
                  </a:solidFill>
                  <a:uFill>
                    <a:solidFill>
                      <a:srgbClr val="FFFFFF"/>
                    </a:solidFill>
                  </a:uFill>
                  <a:latin typeface="Prelo-Bold"/>
                  <a:ea typeface="Prelo-Bold"/>
                </a:rPr>
                <a:t>RFB</a:t>
              </a:r>
              <a:endPara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01" name="CustomShape 5"/>
            <p:cNvSpPr/>
            <p:nvPr/>
          </p:nvSpPr>
          <p:spPr>
            <a:xfrm>
              <a:off x="5721840" y="3332880"/>
              <a:ext cx="1666080" cy="2458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6800" tIns="46800" rIns="46800" bIns="46800"/>
            <a:lstStyle/>
            <a:p>
              <a:pPr>
                <a:lnSpc>
                  <a:spcPct val="80000"/>
                </a:lnSpc>
              </a:pPr>
              <a:r>
                <a:rPr lang="pt-BR" sz="1000" b="0" strike="noStrike" spc="-1" dirty="0">
                  <a:solidFill>
                    <a:srgbClr val="245488"/>
                  </a:solidFill>
                  <a:uFill>
                    <a:solidFill>
                      <a:srgbClr val="FFFFFF"/>
                    </a:solidFill>
                  </a:uFill>
                  <a:latin typeface="Prelo-Medium"/>
                  <a:ea typeface="Prelo-Medium"/>
                </a:rPr>
                <a:t>Web Service</a:t>
              </a:r>
              <a:endPara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02" name="CustomShape 6"/>
            <p:cNvSpPr/>
            <p:nvPr/>
          </p:nvSpPr>
          <p:spPr>
            <a:xfrm>
              <a:off x="5721840" y="4150440"/>
              <a:ext cx="1666080" cy="2458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6800" tIns="46800" rIns="46800" bIns="46800"/>
            <a:lstStyle/>
            <a:p>
              <a:pPr>
                <a:lnSpc>
                  <a:spcPct val="80000"/>
                </a:lnSpc>
              </a:pPr>
              <a:r>
                <a:rPr lang="pt-BR" sz="1000" b="0" strike="noStrike" spc="-1">
                  <a:solidFill>
                    <a:srgbClr val="245488"/>
                  </a:solidFill>
                  <a:uFill>
                    <a:solidFill>
                      <a:srgbClr val="FFFFFF"/>
                    </a:solidFill>
                  </a:uFill>
                  <a:latin typeface="Prelo-Medium"/>
                  <a:ea typeface="Prelo-Medium"/>
                </a:rPr>
                <a:t>eSocialBx</a:t>
              </a:r>
              <a:endPara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03" name="CustomShape 7"/>
            <p:cNvSpPr/>
            <p:nvPr/>
          </p:nvSpPr>
          <p:spPr>
            <a:xfrm>
              <a:off x="2478240" y="5110920"/>
              <a:ext cx="1247040" cy="7675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6800" tIns="46800" rIns="46800" bIns="46800"/>
            <a:lstStyle/>
            <a:p>
              <a:pPr algn="ctr">
                <a:lnSpc>
                  <a:spcPct val="80000"/>
                </a:lnSpc>
              </a:pPr>
              <a:r>
                <a:rPr lang="pt-BR" sz="1800" b="0" strike="noStrike" spc="-1">
                  <a:solidFill>
                    <a:srgbClr val="245488"/>
                  </a:solidFill>
                  <a:uFill>
                    <a:solidFill>
                      <a:srgbClr val="FFFFFF"/>
                    </a:solidFill>
                  </a:uFill>
                  <a:latin typeface="Prelo-Bold"/>
                  <a:ea typeface="Prelo-Bold"/>
                </a:rPr>
                <a:t>Ambiente</a:t>
              </a:r>
              <a:endPara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lang="pt-BR" sz="1800" b="0" strike="noStrike" spc="-1">
                  <a:solidFill>
                    <a:srgbClr val="245488"/>
                  </a:solidFill>
                  <a:uFill>
                    <a:solidFill>
                      <a:srgbClr val="FFFFFF"/>
                    </a:solidFill>
                  </a:uFill>
                  <a:latin typeface="Prelo-Bold"/>
                  <a:ea typeface="Prelo-Bold"/>
                </a:rPr>
                <a:t>eSocial</a:t>
              </a:r>
              <a:endPara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304" name="pasted-image.pdf"/>
            <p:cNvPicPr/>
            <p:nvPr/>
          </p:nvPicPr>
          <p:blipFill>
            <a:blip r:embed="rId2"/>
            <a:stretch/>
          </p:blipFill>
          <p:spPr>
            <a:xfrm>
              <a:off x="2030760" y="3537720"/>
              <a:ext cx="1254960" cy="1073880"/>
            </a:xfrm>
            <a:prstGeom prst="rect">
              <a:avLst/>
            </a:prstGeom>
            <a:ln w="12600">
              <a:noFil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</p:pic>
        <p:sp>
          <p:nvSpPr>
            <p:cNvPr id="305" name="CustomShape 8"/>
            <p:cNvSpPr/>
            <p:nvPr/>
          </p:nvSpPr>
          <p:spPr>
            <a:xfrm>
              <a:off x="3904920" y="4225680"/>
              <a:ext cx="1004040" cy="5396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6800" tIns="46800" rIns="46800" bIns="46800"/>
            <a:lstStyle/>
            <a:p>
              <a:pPr>
                <a:lnSpc>
                  <a:spcPct val="80000"/>
                </a:lnSpc>
              </a:pPr>
              <a:r>
                <a:rPr lang="pt-BR" sz="1400" b="0" strike="noStrike" spc="-1">
                  <a:solidFill>
                    <a:srgbClr val="245488"/>
                  </a:solidFill>
                  <a:uFill>
                    <a:solidFill>
                      <a:srgbClr val="FFFFFF"/>
                    </a:solidFill>
                  </a:uFill>
                  <a:latin typeface="Prelo-SemiBold"/>
                  <a:ea typeface="Prelo-SemiBold"/>
                </a:rPr>
                <a:t>Folha de Pagamento</a:t>
              </a:r>
              <a:endPara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06" name="CustomShape 9"/>
            <p:cNvSpPr/>
            <p:nvPr/>
          </p:nvSpPr>
          <p:spPr>
            <a:xfrm>
              <a:off x="1763640" y="3296880"/>
              <a:ext cx="481320" cy="4082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/>
            <a:lstStyle/>
            <a:p>
              <a:pPr>
                <a:lnSpc>
                  <a:spcPct val="80000"/>
                </a:lnSpc>
              </a:pPr>
              <a:r>
                <a:rPr lang="pt-BR" sz="1400" b="0" strike="noStrike" spc="-1">
                  <a:solidFill>
                    <a:srgbClr val="245488"/>
                  </a:solidFill>
                  <a:uFill>
                    <a:solidFill>
                      <a:srgbClr val="FFFFFF"/>
                    </a:solidFill>
                  </a:uFill>
                  <a:latin typeface="Prelo-SemiBold"/>
                  <a:ea typeface="Prelo-SemiBold"/>
                </a:rPr>
                <a:t>RET</a:t>
              </a:r>
              <a:endPara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pic>
          <p:nvPicPr>
            <p:cNvPr id="307" name="pasted-image.pdf"/>
            <p:cNvPicPr/>
            <p:nvPr/>
          </p:nvPicPr>
          <p:blipFill>
            <a:blip r:embed="rId3"/>
            <a:stretch/>
          </p:blipFill>
          <p:spPr>
            <a:xfrm>
              <a:off x="3566880" y="4239720"/>
              <a:ext cx="324360" cy="4698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308" name="pasted-image.pdf"/>
            <p:cNvPicPr/>
            <p:nvPr/>
          </p:nvPicPr>
          <p:blipFill>
            <a:blip r:embed="rId4"/>
            <a:stretch/>
          </p:blipFill>
          <p:spPr>
            <a:xfrm>
              <a:off x="1257120" y="3093120"/>
              <a:ext cx="481320" cy="69408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309" name="pasted-image.pdf"/>
            <p:cNvPicPr/>
            <p:nvPr/>
          </p:nvPicPr>
          <p:blipFill>
            <a:blip r:embed="rId5"/>
            <a:stretch/>
          </p:blipFill>
          <p:spPr>
            <a:xfrm>
              <a:off x="3607920" y="3108240"/>
              <a:ext cx="727920" cy="67680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310" name="CustomShape 10"/>
            <p:cNvSpPr/>
            <p:nvPr/>
          </p:nvSpPr>
          <p:spPr>
            <a:xfrm>
              <a:off x="3387600" y="3717360"/>
              <a:ext cx="1638000" cy="580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/>
            <a:lstStyle/>
            <a:p>
              <a:pPr>
                <a:lnSpc>
                  <a:spcPct val="80000"/>
                </a:lnSpc>
              </a:pPr>
              <a:r>
                <a:rPr lang="pt-BR" sz="1400" b="0" strike="noStrike" spc="-1">
                  <a:solidFill>
                    <a:srgbClr val="245488"/>
                  </a:solidFill>
                  <a:uFill>
                    <a:solidFill>
                      <a:srgbClr val="FFFFFF"/>
                    </a:solidFill>
                  </a:uFill>
                  <a:latin typeface="Prelo-SemiBold"/>
                  <a:ea typeface="Prelo-SemiBold"/>
                </a:rPr>
                <a:t>Arquivos originais</a:t>
              </a:r>
              <a:endPara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11" name="CustomShape 11"/>
            <p:cNvSpPr/>
            <p:nvPr/>
          </p:nvSpPr>
          <p:spPr>
            <a:xfrm>
              <a:off x="1173600" y="2886840"/>
              <a:ext cx="3857040" cy="2045520"/>
            </a:xfrm>
            <a:prstGeom prst="rect">
              <a:avLst/>
            </a:prstGeom>
            <a:noFill/>
            <a:ln w="25560">
              <a:solidFill>
                <a:srgbClr val="26935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Line 12"/>
            <p:cNvSpPr/>
            <p:nvPr/>
          </p:nvSpPr>
          <p:spPr>
            <a:xfrm>
              <a:off x="5721480" y="3910320"/>
              <a:ext cx="981000" cy="360"/>
            </a:xfrm>
            <a:prstGeom prst="line">
              <a:avLst/>
            </a:prstGeom>
            <a:ln w="63360">
              <a:solidFill>
                <a:srgbClr val="26935A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CustomShape 14"/>
            <p:cNvSpPr/>
            <p:nvPr/>
          </p:nvSpPr>
          <p:spPr>
            <a:xfrm>
              <a:off x="182880" y="3914640"/>
              <a:ext cx="703080" cy="108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3360">
              <a:solidFill>
                <a:srgbClr val="26935A"/>
              </a:solidFill>
              <a:miter/>
              <a:tailEnd type="triangl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93974" y="1654081"/>
            <a:ext cx="7797751" cy="43781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3113" b="1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Valores devidos e valores pagos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Valores devidos: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S-1200 – Remuneração - RGPS;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S-1202 – Remuneração - RPPS;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S-1207 – </a:t>
            </a:r>
            <a:r>
              <a:rPr lang="pt-BR" sz="2376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Pagamento de Benefícios;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S-2299 – Desligamento Empregados;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376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S-2399 – Desligamento TSV.</a:t>
            </a:r>
            <a:endParaRPr lang="pt-BR" sz="147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4550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93974" y="1654081"/>
            <a:ext cx="7797751" cy="43781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3113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Valores devidos e valores pagos: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Valores pagos: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376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S-1210 – Pagamentos.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084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9"/>
          <p:cNvPicPr/>
          <p:nvPr/>
        </p:nvPicPr>
        <p:blipFill>
          <a:blip r:embed="rId3"/>
          <a:stretch/>
        </p:blipFill>
        <p:spPr>
          <a:xfrm>
            <a:off x="523783" y="2039545"/>
            <a:ext cx="8095917" cy="4419413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593974" y="1248268"/>
            <a:ext cx="8259599" cy="63467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846" tIns="36275" rIns="72846" bIns="36275"/>
          <a:lstStyle/>
          <a:p>
            <a:pPr>
              <a:spcBef>
                <a:spcPts val="253"/>
              </a:spcBef>
              <a:spcAft>
                <a:spcPts val="720"/>
              </a:spcAft>
            </a:pPr>
            <a:r>
              <a:rPr lang="pt-BR" sz="2949" b="1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Palatino Linotype"/>
                <a:ea typeface="Verdana"/>
              </a:rPr>
              <a:t>Valores devidos e valores pagos</a:t>
            </a:r>
            <a:endParaRPr lang="pt-BR" sz="1475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18946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6780"/>
            <a:ext cx="8228880" cy="11444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n-lt"/>
                <a:ea typeface="Arial"/>
                <a:cs typeface="+mn-cs"/>
              </a:rPr>
              <a:t>EVENTOS NÃO PERIÓDICOS</a:t>
            </a:r>
            <a:endParaRPr lang="pt-BR" sz="5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n-lt"/>
              <a:ea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57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628560" y="1147680"/>
            <a:ext cx="7886160" cy="4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447840" indent="-447120">
              <a:lnSpc>
                <a:spcPct val="93000"/>
              </a:lnSpc>
            </a:pPr>
            <a:r>
              <a:rPr lang="pt-BR" sz="20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Eventos do eSocial - Sequenciamento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3" name="Shape 347"/>
          <p:cNvPicPr/>
          <p:nvPr/>
        </p:nvPicPr>
        <p:blipFill>
          <a:blip r:embed="rId2"/>
          <a:stretch/>
        </p:blipFill>
        <p:spPr>
          <a:xfrm>
            <a:off x="0" y="2351160"/>
            <a:ext cx="9143280" cy="3425040"/>
          </a:xfrm>
          <a:prstGeom prst="rect">
            <a:avLst/>
          </a:prstGeom>
          <a:ln>
            <a:noFill/>
          </a:ln>
        </p:spPr>
      </p:pic>
      <p:sp>
        <p:nvSpPr>
          <p:cNvPr id="474" name="CustomShape 3"/>
          <p:cNvSpPr/>
          <p:nvPr/>
        </p:nvSpPr>
        <p:spPr>
          <a:xfrm>
            <a:off x="2308850" y="2451283"/>
            <a:ext cx="1923480" cy="38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800" b="0" strike="noStrike" spc="-1" dirty="0">
                <a:solidFill>
                  <a:srgbClr val="26935A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Eventos de tabelas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3370320" y="4827600"/>
            <a:ext cx="23266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800" b="0" strike="noStrike" spc="-1">
                <a:solidFill>
                  <a:srgbClr val="E5B53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Cadastramento inicial de vínculos (inicial)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5"/>
          <p:cNvSpPr/>
          <p:nvPr/>
        </p:nvSpPr>
        <p:spPr>
          <a:xfrm>
            <a:off x="5374780" y="2100081"/>
            <a:ext cx="2332800" cy="38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800" b="0" strike="noStrike" spc="-1" dirty="0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Eventos não periódicos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6"/>
          <p:cNvSpPr/>
          <p:nvPr/>
        </p:nvSpPr>
        <p:spPr>
          <a:xfrm>
            <a:off x="7283160" y="4632660"/>
            <a:ext cx="1929600" cy="38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800" b="0" strike="noStrike" spc="-1" dirty="0">
                <a:solidFill>
                  <a:srgbClr val="26A7E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Eventos</a:t>
            </a:r>
            <a:r>
              <a:rPr lang="pt-BR" sz="1800" b="0" strike="noStrike" spc="-1" dirty="0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pt-BR" sz="1800" b="0" strike="noStrike" spc="-1" dirty="0">
                <a:solidFill>
                  <a:srgbClr val="26A7E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periódicos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CustomShape 7"/>
          <p:cNvSpPr/>
          <p:nvPr/>
        </p:nvSpPr>
        <p:spPr>
          <a:xfrm rot="10800000">
            <a:off x="1314233" y="3898821"/>
            <a:ext cx="360" cy="654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24548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8"/>
          <p:cNvSpPr/>
          <p:nvPr/>
        </p:nvSpPr>
        <p:spPr>
          <a:xfrm rot="10800000">
            <a:off x="2947500" y="2939485"/>
            <a:ext cx="360" cy="74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26935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9"/>
          <p:cNvSpPr/>
          <p:nvPr/>
        </p:nvSpPr>
        <p:spPr>
          <a:xfrm rot="10800000">
            <a:off x="4528800" y="3977280"/>
            <a:ext cx="360" cy="90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E5B5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10"/>
          <p:cNvSpPr/>
          <p:nvPr/>
        </p:nvSpPr>
        <p:spPr>
          <a:xfrm rot="10800000">
            <a:off x="6120720" y="2609365"/>
            <a:ext cx="360" cy="1075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24548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CustomShape 11"/>
          <p:cNvSpPr/>
          <p:nvPr/>
        </p:nvSpPr>
        <p:spPr>
          <a:xfrm rot="10800000">
            <a:off x="7716473" y="3912628"/>
            <a:ext cx="360" cy="74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26A7E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3" name="CustomShape 12"/>
          <p:cNvSpPr/>
          <p:nvPr/>
        </p:nvSpPr>
        <p:spPr>
          <a:xfrm>
            <a:off x="530280" y="4513320"/>
            <a:ext cx="227592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80000"/>
              </a:lnSpc>
            </a:pPr>
            <a:r>
              <a:rPr lang="pt-BR" sz="1800" b="0" strike="noStrike" spc="-1">
                <a:solidFill>
                  <a:srgbClr val="24548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Informações do empregador (inicial)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13"/>
          <p:cNvSpPr/>
          <p:nvPr/>
        </p:nvSpPr>
        <p:spPr>
          <a:xfrm>
            <a:off x="4307295" y="2546280"/>
            <a:ext cx="483480" cy="934200"/>
          </a:xfrm>
          <a:prstGeom prst="downArrow">
            <a:avLst>
              <a:gd name="adj1" fmla="val 15694"/>
              <a:gd name="adj2" fmla="val 50000"/>
            </a:avLst>
          </a:prstGeom>
          <a:solidFill>
            <a:srgbClr val="00B8FF"/>
          </a:solidFill>
          <a:ln w="936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772416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CustomShape 1"/>
          <p:cNvSpPr/>
          <p:nvPr/>
        </p:nvSpPr>
        <p:spPr>
          <a:xfrm>
            <a:off x="38160" y="6118200"/>
            <a:ext cx="9066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E9E8E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CustomShape 2"/>
          <p:cNvSpPr/>
          <p:nvPr/>
        </p:nvSpPr>
        <p:spPr>
          <a:xfrm>
            <a:off x="71280" y="1000080"/>
            <a:ext cx="8929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EVENTOS NÃO PERIÓDICOS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4" name="CustomShape 3"/>
          <p:cNvSpPr/>
          <p:nvPr/>
        </p:nvSpPr>
        <p:spPr>
          <a:xfrm>
            <a:off x="100080" y="1772640"/>
            <a:ext cx="8900280" cy="447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pt-BR" sz="25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São aqueles que não têm uma data pré-fixada para ocorrer, pois dependem de acontecimentos na relação entre o empregador/órgão público e o trabalhador que influenciam no reconhecimento de direitos e no cumprimento de deveres trabalhistas, previdenciários e fiscais como, por exemplo, a </a:t>
            </a:r>
            <a:r>
              <a:rPr lang="pt-BR" sz="25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ingresso </a:t>
            </a:r>
            <a:r>
              <a:rPr lang="pt-BR" sz="25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 um </a:t>
            </a:r>
            <a:r>
              <a:rPr lang="pt-BR" sz="25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servidor</a:t>
            </a:r>
            <a:r>
              <a:rPr lang="pt-BR" sz="25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a alteração de </a:t>
            </a:r>
            <a:r>
              <a:rPr lang="pt-BR" sz="25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cadastral, o afastamento, </a:t>
            </a:r>
            <a:r>
              <a:rPr lang="pt-BR" sz="25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 desligamento, dentre outros.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564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431640" y="862885"/>
            <a:ext cx="8262360" cy="59951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pt-BR" sz="2800" spc="-1" dirty="0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S-2200 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Cadastramento Inicial do Vínculo e Admissão/Ingresso de Trabalhador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S-2205 - Alteração de Dados Cadastrais do Trabalhador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S-2206 - Alteração de Contrato de Trabalho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S-2230 - Afastamento Temporário	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S-2298 - Reintegração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S-2299 - Desligamento</a:t>
            </a:r>
          </a:p>
          <a:p>
            <a:endParaRPr lang="pt-BR" sz="2800" spc="-1" dirty="0">
              <a:solidFill>
                <a:srgbClr val="22228B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endParaRPr lang="pt-BR" sz="2800" spc="-1" dirty="0">
              <a:solidFill>
                <a:srgbClr val="22228B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395280" y="862884"/>
            <a:ext cx="8262360" cy="59951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S-2300 - Trabalhador Sem Vínculo de Emprego/Estatutário - Início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S-2306 - Trabalhador Sem Vínculo de Emprego/Estatutário - Alteração Contratual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S-2399 - Trabalhador Sem Vínculo de Emprego/Estatutário - Término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S-2400 - Cadastro de </a:t>
            </a:r>
            <a:r>
              <a:rPr lang="pt-BR" sz="2800" spc="-1" dirty="0" err="1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Benefíciários</a:t>
            </a:r>
            <a:endParaRPr lang="pt-BR" sz="2800" spc="-1" dirty="0" smtClean="0">
              <a:solidFill>
                <a:srgbClr val="22228B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r>
              <a:rPr lang="pt-BR" sz="2800" spc="-1" dirty="0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S-2405 </a:t>
            </a:r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Alteração Cadastral de Beneficiários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S-2410 - Cadastro de Benefícios</a:t>
            </a:r>
          </a:p>
          <a:p>
            <a:r>
              <a:rPr lang="pt-BR" sz="28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S-3000 - Exclusão de eventos</a:t>
            </a:r>
          </a:p>
        </p:txBody>
      </p:sp>
      <p:sp>
        <p:nvSpPr>
          <p:cNvPr id="470" name="CustomShape 2"/>
          <p:cNvSpPr/>
          <p:nvPr/>
        </p:nvSpPr>
        <p:spPr>
          <a:xfrm>
            <a:off x="395280" y="692280"/>
            <a:ext cx="827964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6780"/>
            <a:ext cx="8228880" cy="11444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5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n-lt"/>
                <a:ea typeface="Arial"/>
                <a:cs typeface="+mn-cs"/>
              </a:rPr>
              <a:t>EVENTOS TOTALIZADORES</a:t>
            </a:r>
            <a:endParaRPr lang="pt-BR" sz="5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n-lt"/>
              <a:ea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888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57200" y="2106792"/>
            <a:ext cx="8229240" cy="47512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t-BR" sz="24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S-5001 - Informações das contribuições sociais por trabalhador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24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S-5002 - Imposto de Renda Retido na Fonte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S-5003 – Informações das contribuições sociais por servidor/militar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S-5004 – Informações das contribuições sociais por beneficiário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S-5011 - Informações das contribuições sociais consolidadas por contribuinte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2400" spc="-1" dirty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S-5012 - Informações do IRRF consolidadas por </a:t>
            </a:r>
            <a:r>
              <a:rPr lang="pt-BR" sz="2400" spc="-1" dirty="0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contribuinte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spc="-1" dirty="0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</a:rPr>
              <a:t>S-5013 – Informações das contribuições sociais por </a:t>
            </a:r>
            <a:r>
              <a:rPr lang="pt-BR" sz="2400" spc="-1" dirty="0" err="1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</a:rPr>
              <a:t>Orgão</a:t>
            </a:r>
            <a:r>
              <a:rPr lang="pt-BR" sz="2400" spc="-1" dirty="0" smtClean="0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</a:rPr>
              <a:t> Público</a:t>
            </a:r>
            <a:endParaRPr lang="pt-B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845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407160" y="993240"/>
            <a:ext cx="8404560" cy="524520"/>
          </a:xfrm>
          <a:custGeom>
            <a:avLst/>
            <a:gdLst/>
            <a:ahLst/>
            <a:cxnLst/>
            <a:rect l="l" t="t" r="r" b="b"/>
            <a:pathLst>
              <a:path w="10260012" h="641350">
                <a:moveTo>
                  <a:pt x="0" y="0"/>
                </a:moveTo>
                <a:lnTo>
                  <a:pt x="28501" y="0"/>
                </a:lnTo>
                <a:lnTo>
                  <a:pt x="28501" y="1781"/>
                </a:lnTo>
                <a:lnTo>
                  <a:pt x="0" y="178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36360" rIns="72720" bIns="36360"/>
          <a:lstStyle/>
          <a:p>
            <a:pPr>
              <a:lnSpc>
                <a:spcPct val="100000"/>
              </a:lnSpc>
              <a:spcBef>
                <a:spcPts val="255"/>
              </a:spcBef>
              <a:spcAft>
                <a:spcPts val="726"/>
              </a:spcAft>
            </a:pPr>
            <a:r>
              <a:rPr lang="pt-BR" sz="3120" b="1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Webservice eSocial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9" name="Picture 2"/>
          <p:cNvPicPr/>
          <p:nvPr/>
        </p:nvPicPr>
        <p:blipFill>
          <a:blip r:embed="rId3"/>
          <a:stretch/>
        </p:blipFill>
        <p:spPr>
          <a:xfrm>
            <a:off x="5815800" y="1838520"/>
            <a:ext cx="1765440" cy="477720"/>
          </a:xfrm>
          <a:prstGeom prst="rect">
            <a:avLst/>
          </a:prstGeom>
          <a:ln>
            <a:noFill/>
          </a:ln>
        </p:spPr>
      </p:pic>
      <p:sp>
        <p:nvSpPr>
          <p:cNvPr id="320" name="CustomShape 2"/>
          <p:cNvSpPr/>
          <p:nvPr/>
        </p:nvSpPr>
        <p:spPr>
          <a:xfrm>
            <a:off x="333000" y="1795680"/>
            <a:ext cx="3623760" cy="776880"/>
          </a:xfrm>
          <a:custGeom>
            <a:avLst/>
            <a:gdLst/>
            <a:ahLst/>
            <a:cxnLst/>
            <a:rect l="l" t="t" r="r" b="b"/>
            <a:pathLst>
              <a:path w="3733800" h="947737">
                <a:moveTo>
                  <a:pt x="0" y="0"/>
                </a:moveTo>
                <a:lnTo>
                  <a:pt x="10372" y="0"/>
                </a:lnTo>
                <a:lnTo>
                  <a:pt x="10372" y="2632"/>
                </a:lnTo>
                <a:lnTo>
                  <a:pt x="0" y="26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800" tIns="38520" rIns="73800" bIns="38520"/>
          <a:lstStyle/>
          <a:p>
            <a:pPr algn="ctr">
              <a:lnSpc>
                <a:spcPct val="100000"/>
              </a:lnSpc>
            </a:pPr>
            <a:r>
              <a:rPr lang="pt-BR" sz="23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Software </a:t>
            </a:r>
            <a:r>
              <a:rPr lang="pt-BR" sz="2300" b="1" strike="noStrike" spc="-1" dirty="0" smtClean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do Órgão Público adaptado </a:t>
            </a:r>
            <a:r>
              <a:rPr lang="pt-BR" sz="2300" b="1" strike="noStrike" spc="-1" dirty="0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ao </a:t>
            </a:r>
            <a:r>
              <a:rPr lang="pt-BR" sz="2300" b="1" strike="noStrike" spc="-1" dirty="0" err="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eSocial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1" name="Picture 4"/>
          <p:cNvPicPr/>
          <p:nvPr/>
        </p:nvPicPr>
        <p:blipFill>
          <a:blip r:embed="rId4"/>
          <a:stretch/>
        </p:blipFill>
        <p:spPr>
          <a:xfrm>
            <a:off x="245880" y="2824200"/>
            <a:ext cx="3452040" cy="3159720"/>
          </a:xfrm>
          <a:prstGeom prst="rect">
            <a:avLst/>
          </a:prstGeom>
          <a:ln>
            <a:noFill/>
          </a:ln>
        </p:spPr>
      </p:pic>
      <p:sp>
        <p:nvSpPr>
          <p:cNvPr id="322" name="Line 3"/>
          <p:cNvSpPr/>
          <p:nvPr/>
        </p:nvSpPr>
        <p:spPr>
          <a:xfrm>
            <a:off x="4380120" y="1650960"/>
            <a:ext cx="72720" cy="4734000"/>
          </a:xfrm>
          <a:prstGeom prst="line">
            <a:avLst/>
          </a:prstGeom>
          <a:ln w="25560">
            <a:solidFill>
              <a:srgbClr val="6AA2D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4"/>
          <p:cNvSpPr/>
          <p:nvPr/>
        </p:nvSpPr>
        <p:spPr>
          <a:xfrm>
            <a:off x="5234760" y="2704680"/>
            <a:ext cx="3192120" cy="426960"/>
          </a:xfrm>
          <a:custGeom>
            <a:avLst/>
            <a:gdLst/>
            <a:ahLst/>
            <a:cxnLst/>
            <a:rect l="l" t="t" r="r" b="b"/>
            <a:pathLst>
              <a:path w="3897312" h="520700">
                <a:moveTo>
                  <a:pt x="0" y="0"/>
                </a:moveTo>
                <a:lnTo>
                  <a:pt x="10826" y="0"/>
                </a:lnTo>
                <a:lnTo>
                  <a:pt x="10826" y="1447"/>
                </a:lnTo>
                <a:lnTo>
                  <a:pt x="0" y="144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800" tIns="38520" rIns="73800" bIns="38520"/>
          <a:lstStyle/>
          <a:p>
            <a:pPr>
              <a:lnSpc>
                <a:spcPct val="100000"/>
              </a:lnSpc>
            </a:pPr>
            <a:r>
              <a:rPr lang="pt-BR" sz="2300" b="1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Arquivo do contribuinte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5191560" y="3953160"/>
            <a:ext cx="3807360" cy="776880"/>
          </a:xfrm>
          <a:custGeom>
            <a:avLst/>
            <a:gdLst/>
            <a:ahLst/>
            <a:cxnLst/>
            <a:rect l="l" t="t" r="r" b="b"/>
            <a:pathLst>
              <a:path w="4648200" h="947738">
                <a:moveTo>
                  <a:pt x="0" y="0"/>
                </a:moveTo>
                <a:lnTo>
                  <a:pt x="12912" y="0"/>
                </a:lnTo>
                <a:lnTo>
                  <a:pt x="12912" y="2632"/>
                </a:lnTo>
                <a:lnTo>
                  <a:pt x="0" y="26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800" tIns="38520" rIns="73800" bIns="38520"/>
          <a:lstStyle/>
          <a:p>
            <a:pPr marL="216000" indent="-215280">
              <a:lnSpc>
                <a:spcPct val="100000"/>
              </a:lnSpc>
            </a:pPr>
            <a:r>
              <a:rPr lang="pt-BR" sz="2300" b="1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Processo síncrono (imediato):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262699"/>
              </a:buClr>
              <a:buFont typeface="Wingdings" charset="2"/>
              <a:buChar char=""/>
            </a:pPr>
            <a:r>
              <a:rPr lang="pt-BR" sz="2300" b="1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Protocolo de envio *.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6"/>
          <p:cNvSpPr/>
          <p:nvPr/>
        </p:nvSpPr>
        <p:spPr>
          <a:xfrm>
            <a:off x="5245200" y="5024880"/>
            <a:ext cx="3722760" cy="1476720"/>
          </a:xfrm>
          <a:custGeom>
            <a:avLst/>
            <a:gdLst/>
            <a:ahLst/>
            <a:cxnLst/>
            <a:rect l="l" t="t" r="r" b="b"/>
            <a:pathLst>
              <a:path w="4545012" h="1800225">
                <a:moveTo>
                  <a:pt x="0" y="0"/>
                </a:moveTo>
                <a:lnTo>
                  <a:pt x="12625" y="0"/>
                </a:lnTo>
                <a:lnTo>
                  <a:pt x="12625" y="5002"/>
                </a:lnTo>
                <a:lnTo>
                  <a:pt x="0" y="500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800" tIns="38520" rIns="73800" bIns="38520"/>
          <a:lstStyle/>
          <a:p>
            <a:pPr marL="216000" indent="-215280">
              <a:lnSpc>
                <a:spcPct val="100000"/>
              </a:lnSpc>
            </a:pPr>
            <a:r>
              <a:rPr lang="pt-BR" sz="2300" b="1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Processo assíncrono (após validações):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262699"/>
              </a:buClr>
              <a:buFont typeface="Wingdings" charset="2"/>
              <a:buChar char=""/>
            </a:pPr>
            <a:r>
              <a:rPr lang="pt-BR" sz="2300" b="1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Recibo de entrega ou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262699"/>
              </a:buClr>
              <a:buFont typeface="Wingdings" charset="2"/>
              <a:buChar char=""/>
            </a:pPr>
            <a:r>
              <a:rPr lang="pt-BR" sz="2300" b="1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Mensagem de erro.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Line 7"/>
          <p:cNvSpPr/>
          <p:nvPr/>
        </p:nvSpPr>
        <p:spPr>
          <a:xfrm flipV="1">
            <a:off x="4421520" y="3647160"/>
            <a:ext cx="4432320" cy="44280"/>
          </a:xfrm>
          <a:prstGeom prst="line">
            <a:avLst/>
          </a:prstGeom>
          <a:ln w="25560">
            <a:solidFill>
              <a:srgbClr val="6AA2D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7" name="Picture 10"/>
          <p:cNvPicPr/>
          <p:nvPr/>
        </p:nvPicPr>
        <p:blipFill>
          <a:blip r:embed="rId5"/>
          <a:stretch/>
        </p:blipFill>
        <p:spPr>
          <a:xfrm>
            <a:off x="3828600" y="3182040"/>
            <a:ext cx="1047600" cy="1047600"/>
          </a:xfrm>
          <a:prstGeom prst="rect">
            <a:avLst/>
          </a:prstGeom>
          <a:ln>
            <a:noFill/>
          </a:ln>
        </p:spPr>
      </p:pic>
      <p:sp>
        <p:nvSpPr>
          <p:cNvPr id="330" name="Line 10"/>
          <p:cNvSpPr/>
          <p:nvPr/>
        </p:nvSpPr>
        <p:spPr>
          <a:xfrm flipV="1">
            <a:off x="291240" y="1639440"/>
            <a:ext cx="8499960" cy="43920"/>
          </a:xfrm>
          <a:prstGeom prst="line">
            <a:avLst/>
          </a:prstGeom>
          <a:ln w="25560">
            <a:solidFill>
              <a:srgbClr val="6AA2D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Line 11"/>
          <p:cNvSpPr/>
          <p:nvPr/>
        </p:nvSpPr>
        <p:spPr>
          <a:xfrm flipV="1">
            <a:off x="4434480" y="4901040"/>
            <a:ext cx="4432320" cy="44280"/>
          </a:xfrm>
          <a:prstGeom prst="line">
            <a:avLst/>
          </a:prstGeom>
          <a:ln w="25560">
            <a:solidFill>
              <a:srgbClr val="6AA2D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2"/>
          <p:cNvSpPr/>
          <p:nvPr/>
        </p:nvSpPr>
        <p:spPr>
          <a:xfrm>
            <a:off x="401760" y="6069240"/>
            <a:ext cx="3899520" cy="576720"/>
          </a:xfrm>
          <a:custGeom>
            <a:avLst/>
            <a:gdLst/>
            <a:ahLst/>
            <a:cxnLst/>
            <a:rect l="l" t="t" r="r" b="b"/>
            <a:pathLst>
              <a:path w="4760912" h="703262">
                <a:moveTo>
                  <a:pt x="0" y="0"/>
                </a:moveTo>
                <a:lnTo>
                  <a:pt x="13227" y="0"/>
                </a:lnTo>
                <a:lnTo>
                  <a:pt x="13227" y="1956"/>
                </a:lnTo>
                <a:lnTo>
                  <a:pt x="0" y="19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800" tIns="38520" rIns="73800" bIns="38520"/>
          <a:lstStyle/>
          <a:p>
            <a:pPr>
              <a:lnSpc>
                <a:spcPct val="100000"/>
              </a:lnSpc>
            </a:pPr>
            <a:r>
              <a:rPr lang="pt-BR" sz="1639" b="1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* Não atesta cumprimento da obrigação. Utilizado para buscar o recibo de entrega.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2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Effect">
                      <p:stCondLst>
                        <p:cond delay="indefinite"/>
                      </p:stCondLst>
                      <p:childTnLst>
                        <p:par>
                          <p:cTn id="3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2"/>
          <p:cNvSpPr/>
          <p:nvPr/>
        </p:nvSpPr>
        <p:spPr>
          <a:xfrm>
            <a:off x="176040" y="2786040"/>
            <a:ext cx="892908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ENTENDENDO O LEIAUTE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628560" y="8197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Tabela de Resumo dos Registros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3" name="Imagem 5"/>
          <p:cNvPicPr/>
          <p:nvPr/>
        </p:nvPicPr>
        <p:blipFill>
          <a:blip r:embed="rId2"/>
          <a:stretch/>
        </p:blipFill>
        <p:spPr>
          <a:xfrm>
            <a:off x="168840" y="1617840"/>
            <a:ext cx="8861760" cy="496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628560" y="8197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Tabela de Resumo dos Registros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CustomShape 2"/>
          <p:cNvSpPr/>
          <p:nvPr/>
        </p:nvSpPr>
        <p:spPr>
          <a:xfrm>
            <a:off x="464400" y="2110320"/>
            <a:ext cx="8168400" cy="379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Registro: grupo de informações que comportam dados.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Registro Pai: grupo de informações hierarquicamente superior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Nível: hierarquia do registro.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Descrição: breve descrição de informações do grupo.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Chave: conjunto de um ou mais campos, cujo conteúdo não se repete.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628560" y="8197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Tabela de Resumo dos Registros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CustomShape 2"/>
          <p:cNvSpPr/>
          <p:nvPr/>
        </p:nvSpPr>
        <p:spPr>
          <a:xfrm>
            <a:off x="464400" y="2110320"/>
            <a:ext cx="8168400" cy="379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Ocorr. (Ocorrência): indicada por 2 números, separados por um hífen. O número da esquerda indica a quantidade mínima de registros e o número da direita, a quantidade máxima.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0-1: mínimo de 0 e máximo de 1 registro (grupo não obrigatório)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1-1: mínimo de 0 e máximo de 1 registro (grupo obrigatório)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0-99: mínimo de 0 e máximo de 99 registros.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628560" y="8197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Tabela de Resumo dos Registros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CustomShape 2"/>
          <p:cNvSpPr/>
          <p:nvPr/>
        </p:nvSpPr>
        <p:spPr>
          <a:xfrm>
            <a:off x="464400" y="2110320"/>
            <a:ext cx="8168400" cy="379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Condição: obrigatoriedade (ou não) da existência do grupo.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O: grupo obrigatório;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N: não pode ser informado;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OC: obrigatório se existir informação;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F: facultativo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628560" y="8197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Tabela de Resumo dos Registros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1" name="Imagem 1"/>
          <p:cNvPicPr/>
          <p:nvPr/>
        </p:nvPicPr>
        <p:blipFill>
          <a:blip r:embed="rId2"/>
          <a:stretch/>
        </p:blipFill>
        <p:spPr>
          <a:xfrm>
            <a:off x="155160" y="1828800"/>
            <a:ext cx="8919360" cy="361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628560" y="8197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Registros do evento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3" name="Imagem 1"/>
          <p:cNvPicPr/>
          <p:nvPr/>
        </p:nvPicPr>
        <p:blipFill>
          <a:blip r:embed="rId2"/>
          <a:stretch/>
        </p:blipFill>
        <p:spPr>
          <a:xfrm>
            <a:off x="628560" y="1515600"/>
            <a:ext cx="7933680" cy="52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/>
          <p:nvPr/>
        </p:nvSpPr>
        <p:spPr>
          <a:xfrm>
            <a:off x="628560" y="8197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Registros do evento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2"/>
          <p:cNvSpPr/>
          <p:nvPr/>
        </p:nvSpPr>
        <p:spPr>
          <a:xfrm>
            <a:off x="464400" y="2110320"/>
            <a:ext cx="8168400" cy="405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#: linha referente ao registro.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Registro/Campo: grupo/campo de informações.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Registro Pai: grupo/campo de informações hierarquicamente superior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Ele (Elemento):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A: atributo (Id)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E: elemento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G: grupo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CG: </a:t>
            </a:r>
            <a:r>
              <a:rPr lang="pt-BR" sz="2800" b="0" i="1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choice group </a:t>
            </a: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(grupo de escolha)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628560" y="8197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Registros do evento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7" name="Imagem 2"/>
          <p:cNvPicPr/>
          <p:nvPr/>
        </p:nvPicPr>
        <p:blipFill>
          <a:blip r:embed="rId2"/>
          <a:stretch/>
        </p:blipFill>
        <p:spPr>
          <a:xfrm>
            <a:off x="189720" y="1670400"/>
            <a:ext cx="8847360" cy="436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628560" y="8197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Registros do evento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2"/>
          <p:cNvSpPr/>
          <p:nvPr/>
        </p:nvSpPr>
        <p:spPr>
          <a:xfrm>
            <a:off x="464400" y="1983600"/>
            <a:ext cx="8168400" cy="412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Tipo: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C: caractere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N: numérico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D: data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Ocorr (Ocorrência): indicada por 2 números, separados por um hífen. O número da esquerda indica a quantidade mínima de registros e o número da direita, a quantidade máxima.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Tam (Tamanho): número máximo de caracteres ou dígitos suportados pelo campo.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2231640" y="2287080"/>
            <a:ext cx="4029480" cy="152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2"/>
          <p:cNvSpPr/>
          <p:nvPr/>
        </p:nvSpPr>
        <p:spPr>
          <a:xfrm>
            <a:off x="1976760" y="2131200"/>
            <a:ext cx="4285800" cy="1719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3"/>
          <p:cNvSpPr/>
          <p:nvPr/>
        </p:nvSpPr>
        <p:spPr>
          <a:xfrm>
            <a:off x="439560" y="1424880"/>
            <a:ext cx="961560" cy="1730160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8" name="Picture 5"/>
          <p:cNvPicPr/>
          <p:nvPr/>
        </p:nvPicPr>
        <p:blipFill>
          <a:blip r:embed="rId3"/>
          <a:stretch/>
        </p:blipFill>
        <p:spPr>
          <a:xfrm>
            <a:off x="605880" y="2253240"/>
            <a:ext cx="684720" cy="814680"/>
          </a:xfrm>
          <a:prstGeom prst="rect">
            <a:avLst/>
          </a:prstGeom>
          <a:ln>
            <a:noFill/>
          </a:ln>
        </p:spPr>
      </p:pic>
      <p:pic>
        <p:nvPicPr>
          <p:cNvPr id="339" name="Picture 6"/>
          <p:cNvPicPr/>
          <p:nvPr/>
        </p:nvPicPr>
        <p:blipFill>
          <a:blip r:embed="rId4"/>
          <a:stretch/>
        </p:blipFill>
        <p:spPr>
          <a:xfrm>
            <a:off x="605880" y="1508040"/>
            <a:ext cx="670320" cy="654840"/>
          </a:xfrm>
          <a:prstGeom prst="rect">
            <a:avLst/>
          </a:prstGeom>
          <a:ln>
            <a:noFill/>
          </a:ln>
        </p:spPr>
      </p:pic>
      <p:sp>
        <p:nvSpPr>
          <p:cNvPr id="340" name="CustomShape 4"/>
          <p:cNvSpPr/>
          <p:nvPr/>
        </p:nvSpPr>
        <p:spPr>
          <a:xfrm>
            <a:off x="380880" y="1029600"/>
            <a:ext cx="1012320" cy="39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4405680" tIns="362210760" rIns="724405680" bIns="362210760" anchor="ctr"/>
          <a:lstStyle/>
          <a:p>
            <a:pPr algn="ctr">
              <a:lnSpc>
                <a:spcPct val="100000"/>
              </a:lnSpc>
            </a:pPr>
            <a:r>
              <a:rPr lang="pt-BR" sz="1330" b="1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Sistema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330" b="1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Interno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1052280" y="2951640"/>
            <a:ext cx="349200" cy="24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4405680" tIns="362210760" rIns="724405680" bIns="362210760" anchor="ctr"/>
          <a:lstStyle/>
          <a:p>
            <a:pPr algn="ctr">
              <a:lnSpc>
                <a:spcPct val="100000"/>
              </a:lnSpc>
            </a:pPr>
            <a:r>
              <a:rPr lang="pt-BR" sz="1039" b="1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WS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2" name="Picture 9"/>
          <p:cNvPicPr/>
          <p:nvPr/>
        </p:nvPicPr>
        <p:blipFill>
          <a:blip r:embed="rId5"/>
          <a:stretch/>
        </p:blipFill>
        <p:spPr>
          <a:xfrm>
            <a:off x="1573560" y="1930680"/>
            <a:ext cx="657360" cy="712080"/>
          </a:xfrm>
          <a:prstGeom prst="rect">
            <a:avLst/>
          </a:prstGeom>
          <a:ln>
            <a:noFill/>
          </a:ln>
        </p:spPr>
      </p:pic>
      <p:sp>
        <p:nvSpPr>
          <p:cNvPr id="343" name="CustomShape 6"/>
          <p:cNvSpPr/>
          <p:nvPr/>
        </p:nvSpPr>
        <p:spPr>
          <a:xfrm flipV="1">
            <a:off x="1413720" y="2286360"/>
            <a:ext cx="159120" cy="14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9F9F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7"/>
          <p:cNvSpPr/>
          <p:nvPr/>
        </p:nvSpPr>
        <p:spPr>
          <a:xfrm>
            <a:off x="2447640" y="1103760"/>
            <a:ext cx="346680" cy="237276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360">
            <a:solidFill>
              <a:srgbClr val="F9F9F9"/>
            </a:solidFill>
            <a:miter/>
          </a:ln>
          <a:effectLst>
            <a:outerShdw dist="75597" dir="1064680" algn="ctr" rotWithShape="0">
              <a:srgbClr val="00000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44280" rIns="85320" bIns="44280"/>
          <a:lstStyle/>
          <a:p>
            <a:pPr algn="ctr">
              <a:lnSpc>
                <a:spcPct val="100000"/>
              </a:lnSpc>
            </a:pPr>
            <a:r>
              <a:rPr lang="pt-BR" sz="1519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VAL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519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IDAÇÃO1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8"/>
          <p:cNvSpPr/>
          <p:nvPr/>
        </p:nvSpPr>
        <p:spPr>
          <a:xfrm>
            <a:off x="4241160" y="1103760"/>
            <a:ext cx="346680" cy="237276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360">
            <a:solidFill>
              <a:srgbClr val="A5DEC6"/>
            </a:solidFill>
            <a:miter/>
          </a:ln>
          <a:effectLst>
            <a:outerShdw dist="75597" dir="1064680" algn="ctr" rotWithShape="0">
              <a:srgbClr val="00000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44280" rIns="85320" bIns="44280"/>
          <a:lstStyle/>
          <a:p>
            <a:pPr algn="ctr">
              <a:lnSpc>
                <a:spcPct val="100000"/>
              </a:lnSpc>
            </a:pPr>
            <a:r>
              <a:rPr lang="pt-BR" sz="1519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VA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519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519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IDAÇÃO2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9"/>
          <p:cNvSpPr/>
          <p:nvPr/>
        </p:nvSpPr>
        <p:spPr>
          <a:xfrm>
            <a:off x="2975760" y="1885320"/>
            <a:ext cx="709200" cy="748440"/>
          </a:xfrm>
          <a:prstGeom prst="diamond">
            <a:avLst/>
          </a:prstGeom>
          <a:solidFill>
            <a:srgbClr val="009973"/>
          </a:solidFill>
          <a:ln w="9360">
            <a:solidFill>
              <a:srgbClr val="F9F9F9"/>
            </a:solidFill>
            <a:miter/>
          </a:ln>
          <a:effectLst>
            <a:outerShdw dist="75597" dir="1064680" algn="ctr" rotWithShape="0">
              <a:srgbClr val="00000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0"/>
          <p:cNvSpPr/>
          <p:nvPr/>
        </p:nvSpPr>
        <p:spPr>
          <a:xfrm>
            <a:off x="3074400" y="2107800"/>
            <a:ext cx="536400" cy="34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44280" rIns="85320" bIns="44280"/>
          <a:lstStyle/>
          <a:p>
            <a:pPr>
              <a:lnSpc>
                <a:spcPct val="100000"/>
              </a:lnSpc>
            </a:pPr>
            <a:r>
              <a:rPr lang="pt-BR" sz="171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Ok?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11"/>
          <p:cNvSpPr/>
          <p:nvPr/>
        </p:nvSpPr>
        <p:spPr>
          <a:xfrm>
            <a:off x="4735080" y="1885320"/>
            <a:ext cx="712080" cy="748440"/>
          </a:xfrm>
          <a:prstGeom prst="diamond">
            <a:avLst/>
          </a:prstGeom>
          <a:solidFill>
            <a:srgbClr val="009973"/>
          </a:solidFill>
          <a:ln w="9360">
            <a:solidFill>
              <a:srgbClr val="00CC98"/>
            </a:solidFill>
            <a:miter/>
          </a:ln>
          <a:effectLst>
            <a:outerShdw dist="75597" dir="1064680" algn="ctr" rotWithShape="0">
              <a:srgbClr val="000000">
                <a:alpha val="3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2"/>
          <p:cNvSpPr/>
          <p:nvPr/>
        </p:nvSpPr>
        <p:spPr>
          <a:xfrm>
            <a:off x="4836600" y="2107800"/>
            <a:ext cx="536400" cy="34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44280" rIns="85320" bIns="44280"/>
          <a:lstStyle/>
          <a:p>
            <a:pPr>
              <a:lnSpc>
                <a:spcPct val="100000"/>
              </a:lnSpc>
            </a:pPr>
            <a:r>
              <a:rPr lang="pt-BR" sz="171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Ok?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Line 13"/>
          <p:cNvSpPr/>
          <p:nvPr/>
        </p:nvSpPr>
        <p:spPr>
          <a:xfrm flipH="1">
            <a:off x="3325320" y="2642040"/>
            <a:ext cx="5040" cy="991080"/>
          </a:xfrm>
          <a:prstGeom prst="line">
            <a:avLst/>
          </a:prstGeom>
          <a:ln w="9360">
            <a:solidFill>
              <a:srgbClr val="F9F9F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Line 14"/>
          <p:cNvSpPr/>
          <p:nvPr/>
        </p:nvSpPr>
        <p:spPr>
          <a:xfrm flipH="1" flipV="1">
            <a:off x="1050480" y="3622680"/>
            <a:ext cx="2292840" cy="11520"/>
          </a:xfrm>
          <a:prstGeom prst="line">
            <a:avLst/>
          </a:prstGeom>
          <a:ln w="9360">
            <a:solidFill>
              <a:srgbClr val="F9F9F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5"/>
          <p:cNvSpPr/>
          <p:nvPr/>
        </p:nvSpPr>
        <p:spPr>
          <a:xfrm flipV="1">
            <a:off x="1063800" y="3211200"/>
            <a:ext cx="1800" cy="402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9F9F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Line 16"/>
          <p:cNvSpPr/>
          <p:nvPr/>
        </p:nvSpPr>
        <p:spPr>
          <a:xfrm flipH="1">
            <a:off x="5087520" y="2643480"/>
            <a:ext cx="11520" cy="2055960"/>
          </a:xfrm>
          <a:prstGeom prst="line">
            <a:avLst/>
          </a:prstGeom>
          <a:ln w="93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7"/>
          <p:cNvSpPr/>
          <p:nvPr/>
        </p:nvSpPr>
        <p:spPr>
          <a:xfrm flipV="1">
            <a:off x="711360" y="3204720"/>
            <a:ext cx="11160" cy="148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18"/>
          <p:cNvSpPr/>
          <p:nvPr/>
        </p:nvSpPr>
        <p:spPr>
          <a:xfrm flipH="1" flipV="1">
            <a:off x="709920" y="4681080"/>
            <a:ext cx="4376160" cy="24840"/>
          </a:xfrm>
          <a:prstGeom prst="line">
            <a:avLst/>
          </a:prstGeom>
          <a:ln w="93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9"/>
          <p:cNvSpPr/>
          <p:nvPr/>
        </p:nvSpPr>
        <p:spPr>
          <a:xfrm flipV="1">
            <a:off x="3693600" y="2269440"/>
            <a:ext cx="549360" cy="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9F9F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20"/>
          <p:cNvSpPr/>
          <p:nvPr/>
        </p:nvSpPr>
        <p:spPr>
          <a:xfrm flipV="1">
            <a:off x="2813040" y="2286360"/>
            <a:ext cx="186480" cy="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9F9F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21"/>
          <p:cNvSpPr/>
          <p:nvPr/>
        </p:nvSpPr>
        <p:spPr>
          <a:xfrm flipV="1">
            <a:off x="4600080" y="2257920"/>
            <a:ext cx="13464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A5DEC6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22"/>
          <p:cNvSpPr/>
          <p:nvPr/>
        </p:nvSpPr>
        <p:spPr>
          <a:xfrm>
            <a:off x="5454360" y="2270160"/>
            <a:ext cx="723600" cy="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23"/>
          <p:cNvSpPr/>
          <p:nvPr/>
        </p:nvSpPr>
        <p:spPr>
          <a:xfrm>
            <a:off x="2751480" y="2617560"/>
            <a:ext cx="540000" cy="3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320" tIns="44280" rIns="85320" bIns="44280"/>
          <a:lstStyle/>
          <a:p>
            <a:pPr>
              <a:lnSpc>
                <a:spcPct val="100000"/>
              </a:lnSpc>
            </a:pPr>
            <a:r>
              <a:rPr lang="pt-BR" sz="1889" b="0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Line 24"/>
          <p:cNvSpPr/>
          <p:nvPr/>
        </p:nvSpPr>
        <p:spPr>
          <a:xfrm flipH="1">
            <a:off x="3890880" y="2267280"/>
            <a:ext cx="14400" cy="1792440"/>
          </a:xfrm>
          <a:prstGeom prst="line">
            <a:avLst/>
          </a:prstGeom>
          <a:ln w="9360">
            <a:solidFill>
              <a:srgbClr val="F9F9F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Line 25"/>
          <p:cNvSpPr/>
          <p:nvPr/>
        </p:nvSpPr>
        <p:spPr>
          <a:xfrm flipH="1" flipV="1">
            <a:off x="875160" y="4037400"/>
            <a:ext cx="3017160" cy="23400"/>
          </a:xfrm>
          <a:prstGeom prst="line">
            <a:avLst/>
          </a:prstGeom>
          <a:ln w="9360">
            <a:solidFill>
              <a:srgbClr val="F9F9F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26"/>
          <p:cNvSpPr/>
          <p:nvPr/>
        </p:nvSpPr>
        <p:spPr>
          <a:xfrm flipV="1">
            <a:off x="888120" y="3212280"/>
            <a:ext cx="720" cy="823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9F9F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27"/>
          <p:cNvSpPr/>
          <p:nvPr/>
        </p:nvSpPr>
        <p:spPr>
          <a:xfrm>
            <a:off x="3688560" y="1877400"/>
            <a:ext cx="512640" cy="3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320" tIns="44280" rIns="85320" bIns="44280"/>
          <a:lstStyle/>
          <a:p>
            <a:pPr>
              <a:lnSpc>
                <a:spcPct val="100000"/>
              </a:lnSpc>
            </a:pPr>
            <a:r>
              <a:rPr lang="pt-BR" sz="1889" b="0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sim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28"/>
          <p:cNvSpPr/>
          <p:nvPr/>
        </p:nvSpPr>
        <p:spPr>
          <a:xfrm>
            <a:off x="4608720" y="2789280"/>
            <a:ext cx="540000" cy="3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320" tIns="44280" rIns="85320" bIns="44280"/>
          <a:lstStyle/>
          <a:p>
            <a:pPr>
              <a:lnSpc>
                <a:spcPct val="100000"/>
              </a:lnSpc>
            </a:pPr>
            <a:r>
              <a:rPr lang="pt-BR" sz="1889" b="0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não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29"/>
          <p:cNvSpPr/>
          <p:nvPr/>
        </p:nvSpPr>
        <p:spPr>
          <a:xfrm>
            <a:off x="5585760" y="1910160"/>
            <a:ext cx="512640" cy="3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320" tIns="44280" rIns="85320" bIns="44280"/>
          <a:lstStyle/>
          <a:p>
            <a:pPr>
              <a:lnSpc>
                <a:spcPct val="100000"/>
              </a:lnSpc>
            </a:pPr>
            <a:r>
              <a:rPr lang="pt-BR" sz="1889" b="0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sim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30"/>
          <p:cNvSpPr/>
          <p:nvPr/>
        </p:nvSpPr>
        <p:spPr>
          <a:xfrm>
            <a:off x="1680120" y="3534480"/>
            <a:ext cx="1354320" cy="3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44280" rIns="85320" bIns="44280"/>
          <a:lstStyle/>
          <a:p>
            <a:pPr algn="ctr">
              <a:lnSpc>
                <a:spcPct val="100000"/>
              </a:lnSpc>
            </a:pPr>
            <a:r>
              <a:rPr lang="pt-BR" sz="1889" b="0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msg erro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31"/>
          <p:cNvSpPr/>
          <p:nvPr/>
        </p:nvSpPr>
        <p:spPr>
          <a:xfrm>
            <a:off x="2743515" y="1266120"/>
            <a:ext cx="1557360" cy="66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44280" rIns="85320" bIns="44280"/>
          <a:lstStyle/>
          <a:p>
            <a:pPr algn="ctr">
              <a:lnSpc>
                <a:spcPct val="100000"/>
              </a:lnSpc>
            </a:pPr>
            <a:r>
              <a:rPr lang="pt-BR" sz="1889" b="0" strike="noStrike" spc="-1" dirty="0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Protocolo de envio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32"/>
          <p:cNvSpPr/>
          <p:nvPr/>
        </p:nvSpPr>
        <p:spPr>
          <a:xfrm>
            <a:off x="1590480" y="4685400"/>
            <a:ext cx="2422080" cy="3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44280" rIns="85320" bIns="44280"/>
          <a:lstStyle/>
          <a:p>
            <a:pPr algn="ctr">
              <a:lnSpc>
                <a:spcPct val="100000"/>
              </a:lnSpc>
            </a:pPr>
            <a:r>
              <a:rPr lang="pt-BR" sz="1889" b="0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msg erro (consulta)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Line 33"/>
          <p:cNvSpPr/>
          <p:nvPr/>
        </p:nvSpPr>
        <p:spPr>
          <a:xfrm>
            <a:off x="5852160" y="2281680"/>
            <a:ext cx="1440" cy="2958840"/>
          </a:xfrm>
          <a:prstGeom prst="line">
            <a:avLst/>
          </a:prstGeom>
          <a:ln w="93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Line 34"/>
          <p:cNvSpPr/>
          <p:nvPr/>
        </p:nvSpPr>
        <p:spPr>
          <a:xfrm flipH="1" flipV="1">
            <a:off x="521280" y="5217120"/>
            <a:ext cx="5346360" cy="24480"/>
          </a:xfrm>
          <a:prstGeom prst="line">
            <a:avLst/>
          </a:prstGeom>
          <a:ln w="93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35"/>
          <p:cNvSpPr/>
          <p:nvPr/>
        </p:nvSpPr>
        <p:spPr>
          <a:xfrm flipV="1">
            <a:off x="529200" y="3204720"/>
            <a:ext cx="9720" cy="200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C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36"/>
          <p:cNvSpPr/>
          <p:nvPr/>
        </p:nvSpPr>
        <p:spPr>
          <a:xfrm>
            <a:off x="1600920" y="5213160"/>
            <a:ext cx="3007440" cy="3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44280" rIns="85320" bIns="44280"/>
          <a:lstStyle/>
          <a:p>
            <a:pPr algn="ctr">
              <a:lnSpc>
                <a:spcPct val="100000"/>
              </a:lnSpc>
            </a:pPr>
            <a:r>
              <a:rPr lang="pt-BR" sz="1889" b="0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Recibo de Entrega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37"/>
          <p:cNvSpPr/>
          <p:nvPr/>
        </p:nvSpPr>
        <p:spPr>
          <a:xfrm>
            <a:off x="2231640" y="2287080"/>
            <a:ext cx="215280" cy="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9F9F9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5" name="Picture 42"/>
          <p:cNvPicPr/>
          <p:nvPr/>
        </p:nvPicPr>
        <p:blipFill>
          <a:blip r:embed="rId6"/>
          <a:stretch/>
        </p:blipFill>
        <p:spPr>
          <a:xfrm>
            <a:off x="526680" y="5407200"/>
            <a:ext cx="735480" cy="654840"/>
          </a:xfrm>
          <a:prstGeom prst="rect">
            <a:avLst/>
          </a:prstGeom>
          <a:ln>
            <a:noFill/>
          </a:ln>
        </p:spPr>
      </p:pic>
      <p:sp>
        <p:nvSpPr>
          <p:cNvPr id="376" name="CustomShape 38"/>
          <p:cNvSpPr/>
          <p:nvPr/>
        </p:nvSpPr>
        <p:spPr>
          <a:xfrm>
            <a:off x="6190560" y="1166040"/>
            <a:ext cx="2596320" cy="4410720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7" name="Picture 44"/>
          <p:cNvPicPr/>
          <p:nvPr/>
        </p:nvPicPr>
        <p:blipFill>
          <a:blip r:embed="rId3"/>
          <a:stretch/>
        </p:blipFill>
        <p:spPr>
          <a:xfrm>
            <a:off x="6405120" y="4322520"/>
            <a:ext cx="722520" cy="865440"/>
          </a:xfrm>
          <a:prstGeom prst="rect">
            <a:avLst/>
          </a:prstGeom>
          <a:ln>
            <a:noFill/>
          </a:ln>
        </p:spPr>
      </p:pic>
      <p:sp>
        <p:nvSpPr>
          <p:cNvPr id="378" name="CustomShape 39"/>
          <p:cNvSpPr/>
          <p:nvPr/>
        </p:nvSpPr>
        <p:spPr>
          <a:xfrm>
            <a:off x="6277680" y="1764360"/>
            <a:ext cx="2451960" cy="2404080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9" name="Picture 47"/>
          <p:cNvPicPr/>
          <p:nvPr/>
        </p:nvPicPr>
        <p:blipFill>
          <a:blip r:embed="rId7"/>
          <a:stretch/>
        </p:blipFill>
        <p:spPr>
          <a:xfrm>
            <a:off x="6403680" y="2004840"/>
            <a:ext cx="161280" cy="146520"/>
          </a:xfrm>
          <a:prstGeom prst="rect">
            <a:avLst/>
          </a:prstGeom>
          <a:ln>
            <a:noFill/>
          </a:ln>
        </p:spPr>
      </p:pic>
      <p:pic>
        <p:nvPicPr>
          <p:cNvPr id="380" name="Picture 48"/>
          <p:cNvPicPr/>
          <p:nvPr/>
        </p:nvPicPr>
        <p:blipFill>
          <a:blip r:embed="rId7"/>
          <a:stretch/>
        </p:blipFill>
        <p:spPr>
          <a:xfrm>
            <a:off x="6462360" y="2066400"/>
            <a:ext cx="161280" cy="146520"/>
          </a:xfrm>
          <a:prstGeom prst="rect">
            <a:avLst/>
          </a:prstGeom>
          <a:ln>
            <a:noFill/>
          </a:ln>
        </p:spPr>
      </p:pic>
      <p:pic>
        <p:nvPicPr>
          <p:cNvPr id="381" name="Picture 49"/>
          <p:cNvPicPr/>
          <p:nvPr/>
        </p:nvPicPr>
        <p:blipFill>
          <a:blip r:embed="rId7"/>
          <a:stretch/>
        </p:blipFill>
        <p:spPr>
          <a:xfrm>
            <a:off x="6549120" y="2138760"/>
            <a:ext cx="161280" cy="146520"/>
          </a:xfrm>
          <a:prstGeom prst="rect">
            <a:avLst/>
          </a:prstGeom>
          <a:ln>
            <a:noFill/>
          </a:ln>
        </p:spPr>
      </p:pic>
      <p:pic>
        <p:nvPicPr>
          <p:cNvPr id="382" name="Picture 50"/>
          <p:cNvPicPr/>
          <p:nvPr/>
        </p:nvPicPr>
        <p:blipFill>
          <a:blip r:embed="rId8"/>
          <a:stretch/>
        </p:blipFill>
        <p:spPr>
          <a:xfrm>
            <a:off x="6636240" y="2215080"/>
            <a:ext cx="161280" cy="149400"/>
          </a:xfrm>
          <a:prstGeom prst="rect">
            <a:avLst/>
          </a:prstGeom>
          <a:ln>
            <a:noFill/>
          </a:ln>
        </p:spPr>
      </p:pic>
      <p:pic>
        <p:nvPicPr>
          <p:cNvPr id="383" name="Picture 51"/>
          <p:cNvPicPr/>
          <p:nvPr/>
        </p:nvPicPr>
        <p:blipFill>
          <a:blip r:embed="rId7"/>
          <a:stretch/>
        </p:blipFill>
        <p:spPr>
          <a:xfrm>
            <a:off x="6723000" y="2293200"/>
            <a:ext cx="161280" cy="146520"/>
          </a:xfrm>
          <a:prstGeom prst="rect">
            <a:avLst/>
          </a:prstGeom>
          <a:ln>
            <a:noFill/>
          </a:ln>
        </p:spPr>
      </p:pic>
      <p:pic>
        <p:nvPicPr>
          <p:cNvPr id="384" name="Picture 52"/>
          <p:cNvPicPr/>
          <p:nvPr/>
        </p:nvPicPr>
        <p:blipFill>
          <a:blip r:embed="rId4"/>
          <a:stretch/>
        </p:blipFill>
        <p:spPr>
          <a:xfrm>
            <a:off x="6432480" y="3137760"/>
            <a:ext cx="504000" cy="741960"/>
          </a:xfrm>
          <a:prstGeom prst="rect">
            <a:avLst/>
          </a:prstGeom>
          <a:ln>
            <a:noFill/>
          </a:ln>
        </p:spPr>
      </p:pic>
      <p:sp>
        <p:nvSpPr>
          <p:cNvPr id="385" name="CustomShape 40"/>
          <p:cNvSpPr/>
          <p:nvPr/>
        </p:nvSpPr>
        <p:spPr>
          <a:xfrm>
            <a:off x="6293160" y="3793320"/>
            <a:ext cx="814680" cy="32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4405680" tIns="362210760" rIns="724405680" bIns="362210760" anchor="ctr"/>
          <a:lstStyle/>
          <a:p>
            <a:pPr algn="ctr">
              <a:lnSpc>
                <a:spcPct val="100000"/>
              </a:lnSpc>
              <a:spcBef>
                <a:spcPts val="473"/>
              </a:spcBef>
              <a:spcAft>
                <a:spcPts val="473"/>
              </a:spcAft>
            </a:pPr>
            <a:r>
              <a:rPr lang="pt-BR" sz="1039" b="1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RET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Picture 54"/>
          <p:cNvPicPr/>
          <p:nvPr/>
        </p:nvPicPr>
        <p:blipFill>
          <a:blip r:embed="rId3"/>
          <a:stretch/>
        </p:blipFill>
        <p:spPr>
          <a:xfrm>
            <a:off x="8145360" y="4940280"/>
            <a:ext cx="362160" cy="432360"/>
          </a:xfrm>
          <a:prstGeom prst="rect">
            <a:avLst/>
          </a:prstGeom>
          <a:ln>
            <a:noFill/>
          </a:ln>
        </p:spPr>
      </p:pic>
      <p:sp>
        <p:nvSpPr>
          <p:cNvPr id="387" name="CustomShape 41"/>
          <p:cNvSpPr/>
          <p:nvPr/>
        </p:nvSpPr>
        <p:spPr>
          <a:xfrm>
            <a:off x="7859160" y="5260320"/>
            <a:ext cx="933120" cy="32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4405680" tIns="362210760" rIns="724405680" bIns="362210760" anchor="ctr"/>
          <a:lstStyle/>
          <a:p>
            <a:pPr algn="ctr">
              <a:lnSpc>
                <a:spcPct val="100000"/>
              </a:lnSpc>
              <a:spcBef>
                <a:spcPts val="473"/>
              </a:spcBef>
              <a:spcAft>
                <a:spcPts val="473"/>
              </a:spcAft>
            </a:pPr>
            <a:r>
              <a:rPr lang="pt-BR" sz="1039" b="1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eSocialBx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8" name="Picture 56"/>
          <p:cNvPicPr/>
          <p:nvPr/>
        </p:nvPicPr>
        <p:blipFill>
          <a:blip r:embed="rId4"/>
          <a:stretch/>
        </p:blipFill>
        <p:spPr>
          <a:xfrm>
            <a:off x="7567920" y="2033640"/>
            <a:ext cx="293040" cy="432360"/>
          </a:xfrm>
          <a:prstGeom prst="rect">
            <a:avLst/>
          </a:prstGeom>
          <a:ln>
            <a:noFill/>
          </a:ln>
        </p:spPr>
      </p:pic>
      <p:sp>
        <p:nvSpPr>
          <p:cNvPr id="389" name="CustomShape 42"/>
          <p:cNvSpPr/>
          <p:nvPr/>
        </p:nvSpPr>
        <p:spPr>
          <a:xfrm>
            <a:off x="7452000" y="2095920"/>
            <a:ext cx="814680" cy="32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4405680" tIns="362210760" rIns="724405680" bIns="362210760" anchor="ctr"/>
          <a:lstStyle/>
          <a:p>
            <a:pPr>
              <a:lnSpc>
                <a:spcPct val="100000"/>
              </a:lnSpc>
            </a:pPr>
            <a:r>
              <a:rPr lang="pt-BR" sz="1039" b="1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Folha de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039" b="1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Pagamento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0" name="Picture 58"/>
          <p:cNvPicPr/>
          <p:nvPr/>
        </p:nvPicPr>
        <p:blipFill>
          <a:blip r:embed="rId4"/>
          <a:stretch/>
        </p:blipFill>
        <p:spPr>
          <a:xfrm>
            <a:off x="7401240" y="3487680"/>
            <a:ext cx="334800" cy="493560"/>
          </a:xfrm>
          <a:prstGeom prst="rect">
            <a:avLst/>
          </a:prstGeom>
          <a:ln>
            <a:noFill/>
          </a:ln>
        </p:spPr>
      </p:pic>
      <p:sp>
        <p:nvSpPr>
          <p:cNvPr id="391" name="CustomShape 43"/>
          <p:cNvSpPr/>
          <p:nvPr/>
        </p:nvSpPr>
        <p:spPr>
          <a:xfrm>
            <a:off x="7328520" y="3547440"/>
            <a:ext cx="816120" cy="32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4405680" tIns="362210760" rIns="724405680" bIns="362210760" anchor="ctr"/>
          <a:lstStyle/>
          <a:p>
            <a:pPr>
              <a:lnSpc>
                <a:spcPct val="100000"/>
              </a:lnSpc>
            </a:pPr>
            <a:r>
              <a:rPr lang="pt-BR" sz="1039" b="1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Cadastro/Tabelas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039" b="1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Do Empregador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2" name="Picture 60"/>
          <p:cNvPicPr/>
          <p:nvPr/>
        </p:nvPicPr>
        <p:blipFill>
          <a:blip r:embed="rId3"/>
          <a:stretch/>
        </p:blipFill>
        <p:spPr>
          <a:xfrm>
            <a:off x="8202600" y="4259880"/>
            <a:ext cx="363600" cy="430920"/>
          </a:xfrm>
          <a:prstGeom prst="rect">
            <a:avLst/>
          </a:prstGeom>
          <a:ln>
            <a:noFill/>
          </a:ln>
        </p:spPr>
      </p:pic>
      <p:sp>
        <p:nvSpPr>
          <p:cNvPr id="393" name="CustomShape 44"/>
          <p:cNvSpPr/>
          <p:nvPr/>
        </p:nvSpPr>
        <p:spPr>
          <a:xfrm>
            <a:off x="8124480" y="4594320"/>
            <a:ext cx="464760" cy="32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4405680" tIns="362210760" rIns="724405680" bIns="362210760" anchor="ctr"/>
          <a:lstStyle/>
          <a:p>
            <a:pPr algn="ctr">
              <a:lnSpc>
                <a:spcPct val="100000"/>
              </a:lnSpc>
              <a:spcBef>
                <a:spcPts val="473"/>
              </a:spcBef>
              <a:spcAft>
                <a:spcPts val="473"/>
              </a:spcAft>
            </a:pPr>
            <a:r>
              <a:rPr lang="pt-BR" sz="1039" b="1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WS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Line 45"/>
          <p:cNvSpPr/>
          <p:nvPr/>
        </p:nvSpPr>
        <p:spPr>
          <a:xfrm flipH="1">
            <a:off x="7040880" y="4699440"/>
            <a:ext cx="275760" cy="1440"/>
          </a:xfrm>
          <a:prstGeom prst="line">
            <a:avLst/>
          </a:prstGeom>
          <a:ln w="9360">
            <a:solidFill>
              <a:srgbClr val="A5DEC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Line 46"/>
          <p:cNvSpPr/>
          <p:nvPr/>
        </p:nvSpPr>
        <p:spPr>
          <a:xfrm>
            <a:off x="7646760" y="4205160"/>
            <a:ext cx="1440" cy="988560"/>
          </a:xfrm>
          <a:prstGeom prst="line">
            <a:avLst/>
          </a:prstGeom>
          <a:ln w="9360">
            <a:solidFill>
              <a:srgbClr val="A5DEC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Line 47"/>
          <p:cNvSpPr/>
          <p:nvPr/>
        </p:nvSpPr>
        <p:spPr>
          <a:xfrm>
            <a:off x="7911000" y="4506840"/>
            <a:ext cx="291240" cy="2880"/>
          </a:xfrm>
          <a:prstGeom prst="line">
            <a:avLst/>
          </a:prstGeom>
          <a:ln w="9360">
            <a:solidFill>
              <a:srgbClr val="A5DEC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48"/>
          <p:cNvSpPr/>
          <p:nvPr/>
        </p:nvSpPr>
        <p:spPr>
          <a:xfrm>
            <a:off x="6609240" y="2129760"/>
            <a:ext cx="814680" cy="18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4405680" tIns="362210760" rIns="724405680" bIns="362210760" anchor="ctr"/>
          <a:lstStyle/>
          <a:p>
            <a:pPr algn="ctr">
              <a:lnSpc>
                <a:spcPct val="100000"/>
              </a:lnSpc>
              <a:spcBef>
                <a:spcPts val="473"/>
              </a:spcBef>
              <a:spcAft>
                <a:spcPts val="473"/>
              </a:spcAft>
            </a:pPr>
            <a:r>
              <a:rPr lang="pt-BR" sz="1039" b="1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Original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8" name="Picture 66"/>
          <p:cNvPicPr/>
          <p:nvPr/>
        </p:nvPicPr>
        <p:blipFill>
          <a:blip r:embed="rId4"/>
          <a:stretch/>
        </p:blipFill>
        <p:spPr>
          <a:xfrm>
            <a:off x="7319520" y="2690280"/>
            <a:ext cx="336240" cy="493560"/>
          </a:xfrm>
          <a:prstGeom prst="rect">
            <a:avLst/>
          </a:prstGeom>
          <a:ln>
            <a:noFill/>
          </a:ln>
        </p:spPr>
      </p:pic>
      <p:sp>
        <p:nvSpPr>
          <p:cNvPr id="399" name="CustomShape 49"/>
          <p:cNvSpPr/>
          <p:nvPr/>
        </p:nvSpPr>
        <p:spPr>
          <a:xfrm>
            <a:off x="7248960" y="3096000"/>
            <a:ext cx="464760" cy="32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4405680" tIns="362210760" rIns="724405680" bIns="362210760" anchor="ctr"/>
          <a:lstStyle/>
          <a:p>
            <a:pPr algn="ctr">
              <a:lnSpc>
                <a:spcPct val="100000"/>
              </a:lnSpc>
              <a:spcBef>
                <a:spcPts val="473"/>
              </a:spcBef>
              <a:spcAft>
                <a:spcPts val="473"/>
              </a:spcAft>
            </a:pPr>
            <a:r>
              <a:rPr lang="pt-BR" sz="1039" b="1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CPF/NIS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50"/>
          <p:cNvSpPr/>
          <p:nvPr/>
        </p:nvSpPr>
        <p:spPr>
          <a:xfrm>
            <a:off x="6226920" y="1259640"/>
            <a:ext cx="25236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5320" tIns="44280" rIns="85320" bIns="44280" anchor="ctr"/>
          <a:lstStyle/>
          <a:p>
            <a:pPr algn="ctr">
              <a:lnSpc>
                <a:spcPct val="100000"/>
              </a:lnSpc>
            </a:pPr>
            <a:r>
              <a:rPr lang="pt-BR" sz="1519" b="1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Ambiente Nacional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519" b="1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eSocial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51"/>
          <p:cNvSpPr/>
          <p:nvPr/>
        </p:nvSpPr>
        <p:spPr>
          <a:xfrm>
            <a:off x="6493680" y="5096160"/>
            <a:ext cx="464760" cy="32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4405680" tIns="362210760" rIns="724405680" bIns="362210760" anchor="ctr"/>
          <a:lstStyle/>
          <a:p>
            <a:pPr algn="ctr">
              <a:lnSpc>
                <a:spcPct val="100000"/>
              </a:lnSpc>
              <a:spcBef>
                <a:spcPts val="473"/>
              </a:spcBef>
              <a:spcAft>
                <a:spcPts val="473"/>
              </a:spcAft>
            </a:pPr>
            <a:r>
              <a:rPr lang="pt-BR" sz="1039" b="1" strike="noStrike" spc="-1">
                <a:solidFill>
                  <a:srgbClr val="19191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WS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Line 52"/>
          <p:cNvSpPr/>
          <p:nvPr/>
        </p:nvSpPr>
        <p:spPr>
          <a:xfrm>
            <a:off x="7315200" y="4205160"/>
            <a:ext cx="1440" cy="494280"/>
          </a:xfrm>
          <a:prstGeom prst="line">
            <a:avLst/>
          </a:prstGeom>
          <a:ln w="9360">
            <a:solidFill>
              <a:srgbClr val="A5DEC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Line 53"/>
          <p:cNvSpPr/>
          <p:nvPr/>
        </p:nvSpPr>
        <p:spPr>
          <a:xfrm>
            <a:off x="7629840" y="5198760"/>
            <a:ext cx="517680" cy="1440"/>
          </a:xfrm>
          <a:prstGeom prst="line">
            <a:avLst/>
          </a:prstGeom>
          <a:ln w="9360">
            <a:solidFill>
              <a:srgbClr val="A5DEC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Line 54"/>
          <p:cNvSpPr/>
          <p:nvPr/>
        </p:nvSpPr>
        <p:spPr>
          <a:xfrm>
            <a:off x="7918560" y="4197600"/>
            <a:ext cx="1440" cy="309240"/>
          </a:xfrm>
          <a:prstGeom prst="line">
            <a:avLst/>
          </a:prstGeom>
          <a:ln w="9360">
            <a:solidFill>
              <a:srgbClr val="A5DEC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55"/>
          <p:cNvSpPr/>
          <p:nvPr/>
        </p:nvSpPr>
        <p:spPr>
          <a:xfrm>
            <a:off x="1167840" y="5600880"/>
            <a:ext cx="4257360" cy="43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5320" tIns="44280" rIns="85320" bIns="44280"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pt-BR" sz="2270" b="0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Cumprimento da obrigação !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6" name="Imagem 405"/>
          <p:cNvPicPr/>
          <p:nvPr/>
        </p:nvPicPr>
        <p:blipFill>
          <a:blip r:embed="rId9"/>
          <a:stretch/>
        </p:blipFill>
        <p:spPr>
          <a:xfrm>
            <a:off x="3492360" y="2844720"/>
            <a:ext cx="596520" cy="43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628560" y="8197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Registros do evento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CustomShape 2"/>
          <p:cNvSpPr/>
          <p:nvPr/>
        </p:nvSpPr>
        <p:spPr>
          <a:xfrm>
            <a:off x="464400" y="1491120"/>
            <a:ext cx="8168400" cy="504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Dec (Decimais): quantidade de dígitos considerados como decimais (à direita da vírgula).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Descrição: breve descrição do conteúdo do grupo/campo, bem como das regras de validação (quando houver).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2" name="Imagem 1"/>
          <p:cNvPicPr/>
          <p:nvPr/>
        </p:nvPicPr>
        <p:blipFill>
          <a:blip r:embed="rId2"/>
          <a:stretch/>
        </p:blipFill>
        <p:spPr>
          <a:xfrm>
            <a:off x="120240" y="2386440"/>
            <a:ext cx="8929440" cy="299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628560" y="8197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Leiaute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4" name="Imagem 2"/>
          <p:cNvPicPr/>
          <p:nvPr/>
        </p:nvPicPr>
        <p:blipFill>
          <a:blip r:embed="rId2"/>
          <a:stretch/>
        </p:blipFill>
        <p:spPr>
          <a:xfrm>
            <a:off x="225360" y="1987920"/>
            <a:ext cx="8753400" cy="329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38160" y="6118200"/>
            <a:ext cx="9066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E9E8E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2"/>
          <p:cNvSpPr/>
          <p:nvPr/>
        </p:nvSpPr>
        <p:spPr>
          <a:xfrm>
            <a:off x="0" y="2043000"/>
            <a:ext cx="8929080" cy="25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Correlação com tabelas do eSocial e tabelas do usuário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628560" y="1111320"/>
            <a:ext cx="7886160" cy="9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1919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Eventos de tabelas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CustomShape 2"/>
          <p:cNvSpPr/>
          <p:nvPr/>
        </p:nvSpPr>
        <p:spPr>
          <a:xfrm>
            <a:off x="628560" y="2057400"/>
            <a:ext cx="7886160" cy="407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1280" indent="-340560"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Tabela de Rubricas (S-1010)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spcBef>
                <a:spcPts val="601"/>
              </a:spcBef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spcBef>
                <a:spcPts val="601"/>
              </a:spcBef>
            </a:pPr>
            <a:r>
              <a:rPr lang="pt-BR" sz="2800" b="0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Código,  descrição, tipo (V/D/I)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spcBef>
                <a:spcPts val="601"/>
              </a:spcBef>
            </a:pPr>
            <a:r>
              <a:rPr lang="pt-BR" sz="2800" b="0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Natureza da rubrica – Tabela 3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spcBef>
                <a:spcPts val="601"/>
              </a:spcBef>
            </a:pPr>
            <a:r>
              <a:rPr lang="pt-BR" sz="2800" b="0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Incidência de CP, IR e FGTS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spcBef>
                <a:spcPts val="799"/>
              </a:spcBef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Shape 466"/>
          <p:cNvPicPr/>
          <p:nvPr/>
        </p:nvPicPr>
        <p:blipFill>
          <a:blip r:embed="rId2"/>
          <a:srcRect l="19505" t="11481" r="17835" b="9999"/>
          <a:stretch/>
        </p:blipFill>
        <p:spPr>
          <a:xfrm>
            <a:off x="809640" y="958680"/>
            <a:ext cx="7470000" cy="526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Shape 471"/>
          <p:cNvPicPr/>
          <p:nvPr/>
        </p:nvPicPr>
        <p:blipFill>
          <a:blip r:embed="rId2"/>
          <a:stretch/>
        </p:blipFill>
        <p:spPr>
          <a:xfrm>
            <a:off x="160200" y="2075040"/>
            <a:ext cx="5023800" cy="261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1" name="Shape 472"/>
          <p:cNvPicPr/>
          <p:nvPr/>
        </p:nvPicPr>
        <p:blipFill>
          <a:blip r:embed="rId3"/>
          <a:stretch/>
        </p:blipFill>
        <p:spPr>
          <a:xfrm>
            <a:off x="4041720" y="3689280"/>
            <a:ext cx="4957200" cy="245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92" name="CustomShape 1"/>
          <p:cNvSpPr/>
          <p:nvPr/>
        </p:nvSpPr>
        <p:spPr>
          <a:xfrm rot="16200000">
            <a:off x="2689920" y="4357440"/>
            <a:ext cx="1017000" cy="168516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0" y="120000"/>
                </a:moveTo>
                <a:lnTo>
                  <a:pt x="0" y="40741"/>
                </a:lnTo>
                <a:cubicBezTo>
                  <a:pt x="0" y="23240"/>
                  <a:pt x="23505" y="9053"/>
                  <a:pt x="52499" y="9053"/>
                </a:cubicBezTo>
                <a:lnTo>
                  <a:pt x="89999" y="9053"/>
                </a:lnTo>
                <a:lnTo>
                  <a:pt x="89999" y="0"/>
                </a:lnTo>
                <a:lnTo>
                  <a:pt x="120000" y="18107"/>
                </a:lnTo>
                <a:lnTo>
                  <a:pt x="89999" y="36214"/>
                </a:lnTo>
                <a:lnTo>
                  <a:pt x="89999" y="27160"/>
                </a:lnTo>
                <a:lnTo>
                  <a:pt x="52499" y="27160"/>
                </a:lnTo>
                <a:cubicBezTo>
                  <a:pt x="40073" y="27160"/>
                  <a:pt x="29999" y="33241"/>
                  <a:pt x="29999" y="40741"/>
                </a:cubicBezTo>
                <a:cubicBezTo>
                  <a:pt x="29999" y="67160"/>
                  <a:pt x="30000" y="93580"/>
                  <a:pt x="30000" y="12000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0AD7B"/>
              </a:gs>
              <a:gs pos="80000">
                <a:srgbClr val="00E3A3"/>
              </a:gs>
              <a:gs pos="100000">
                <a:srgbClr val="00E9A6"/>
              </a:gs>
            </a:gsLst>
            <a:lin ang="16200000"/>
          </a:gradFill>
          <a:ln w="9360">
            <a:solidFill>
              <a:srgbClr val="00CC98"/>
            </a:solidFill>
            <a:miter/>
          </a:ln>
          <a:effectLst>
            <a:outerShdw blurRad="63500" dist="2300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2"/>
          <p:cNvSpPr/>
          <p:nvPr/>
        </p:nvSpPr>
        <p:spPr>
          <a:xfrm>
            <a:off x="1805040" y="1257480"/>
            <a:ext cx="52794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360">
            <a:solidFill>
              <a:srgbClr val="000000"/>
            </a:solidFill>
            <a:miter/>
          </a:ln>
          <a:effectLst>
            <a:outerShdw blurRad="63500" dist="2300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Integração entre Eventos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4" name="CustomShape 3"/>
          <p:cNvSpPr/>
          <p:nvPr/>
        </p:nvSpPr>
        <p:spPr>
          <a:xfrm rot="10800000">
            <a:off x="5226556" y="2050920"/>
            <a:ext cx="3770495" cy="1200960"/>
          </a:xfrm>
          <a:prstGeom prst="rightArrowCallout">
            <a:avLst>
              <a:gd name="adj1" fmla="val 17772"/>
              <a:gd name="adj2" fmla="val 25000"/>
              <a:gd name="adj3" fmla="val 19389"/>
              <a:gd name="adj4" fmla="val 64977"/>
            </a:avLst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360">
            <a:solidFill>
              <a:srgbClr val="000000"/>
            </a:solidFill>
            <a:miter/>
          </a:ln>
          <a:effectLst>
            <a:outerShdw blurRad="63500" dist="2300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4"/>
          <p:cNvSpPr/>
          <p:nvPr/>
        </p:nvSpPr>
        <p:spPr>
          <a:xfrm>
            <a:off x="6545124" y="2050920"/>
            <a:ext cx="2478960" cy="12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S-1200 Remuneração do Trabalhador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1301"/>
              </a:spcBef>
            </a:pPr>
            <a:r>
              <a:rPr lang="pt-BR" sz="4400" b="1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Regras de validação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7" name="CustomShape 2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6F1D0B9-58D7-41E3-A126-EE0DA5D8C5B5}" type="slidenum">
              <a:rPr lang="pt-BR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66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340560" y="976680"/>
            <a:ext cx="8571960" cy="68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36360" rIns="72720" bIns="3636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Regras de validação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705240" y="2668680"/>
            <a:ext cx="7927560" cy="21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Os eventos fazem referência a regras de validação. Essas regras podem estar: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Inseridas na própria descrição do campo.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90000"/>
              </a:lnSpc>
              <a:buClr>
                <a:srgbClr val="293E07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Relacionadas na Tabela de Regras (Anexo II do leiaute).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340560" y="976680"/>
            <a:ext cx="8571960" cy="68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720" tIns="36360" rIns="72720" bIns="3636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Arial"/>
                <a:ea typeface="Verdana"/>
              </a:rPr>
              <a:t>Regras de validação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1" name="Imagem 2"/>
          <p:cNvPicPr/>
          <p:nvPr/>
        </p:nvPicPr>
        <p:blipFill>
          <a:blip r:embed="rId3"/>
          <a:stretch/>
        </p:blipFill>
        <p:spPr>
          <a:xfrm>
            <a:off x="0" y="1923840"/>
            <a:ext cx="9143280" cy="2024640"/>
          </a:xfrm>
          <a:prstGeom prst="rect">
            <a:avLst/>
          </a:prstGeom>
          <a:ln>
            <a:noFill/>
          </a:ln>
        </p:spPr>
      </p:pic>
      <p:pic>
        <p:nvPicPr>
          <p:cNvPr id="602" name="Imagem 3"/>
          <p:cNvPicPr/>
          <p:nvPr/>
        </p:nvPicPr>
        <p:blipFill>
          <a:blip r:embed="rId4"/>
          <a:stretch/>
        </p:blipFill>
        <p:spPr>
          <a:xfrm>
            <a:off x="0" y="5729400"/>
            <a:ext cx="9143280" cy="882720"/>
          </a:xfrm>
          <a:prstGeom prst="rect">
            <a:avLst/>
          </a:prstGeom>
          <a:ln>
            <a:noFill/>
          </a:ln>
        </p:spPr>
      </p:pic>
      <p:sp>
        <p:nvSpPr>
          <p:cNvPr id="603" name="CustomShape 2"/>
          <p:cNvSpPr/>
          <p:nvPr/>
        </p:nvSpPr>
        <p:spPr>
          <a:xfrm>
            <a:off x="340560" y="1480320"/>
            <a:ext cx="7927560" cy="40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leiaute: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CustomShape 3"/>
          <p:cNvSpPr/>
          <p:nvPr/>
        </p:nvSpPr>
        <p:spPr>
          <a:xfrm>
            <a:off x="333720" y="5330160"/>
            <a:ext cx="7927560" cy="40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just">
              <a:lnSpc>
                <a:spcPct val="90000"/>
              </a:lnSpc>
            </a:pPr>
            <a:r>
              <a:rPr lang="pt-BR" sz="2800" b="0" strike="noStrike" spc="-1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 anexo II do leiaute: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199"/>
              </a:spcBef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5" name="Imagem 4"/>
          <p:cNvPicPr/>
          <p:nvPr/>
        </p:nvPicPr>
        <p:blipFill>
          <a:blip r:embed="rId5"/>
          <a:stretch/>
        </p:blipFill>
        <p:spPr>
          <a:xfrm>
            <a:off x="0" y="4020480"/>
            <a:ext cx="9143280" cy="1290240"/>
          </a:xfrm>
          <a:prstGeom prst="rect">
            <a:avLst/>
          </a:prstGeom>
          <a:ln>
            <a:noFill/>
          </a:ln>
        </p:spPr>
      </p:pic>
      <p:sp>
        <p:nvSpPr>
          <p:cNvPr id="606" name="CustomShape 4"/>
          <p:cNvSpPr/>
          <p:nvPr/>
        </p:nvSpPr>
        <p:spPr>
          <a:xfrm>
            <a:off x="4810680" y="2570760"/>
            <a:ext cx="4195800" cy="144864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7" name="CustomShape 5"/>
          <p:cNvSpPr/>
          <p:nvPr/>
        </p:nvSpPr>
        <p:spPr>
          <a:xfrm>
            <a:off x="4810680" y="4979520"/>
            <a:ext cx="4195800" cy="40248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CustomShape 1"/>
          <p:cNvSpPr/>
          <p:nvPr/>
        </p:nvSpPr>
        <p:spPr>
          <a:xfrm>
            <a:off x="38160" y="6118200"/>
            <a:ext cx="9066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E9E8E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4" name="CustomShape 2"/>
          <p:cNvSpPr/>
          <p:nvPr/>
        </p:nvSpPr>
        <p:spPr>
          <a:xfrm>
            <a:off x="176040" y="2786040"/>
            <a:ext cx="8929080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PROCURAÇÕES E CERTIFICADOS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57200" y="888642"/>
            <a:ext cx="8229240" cy="5969358"/>
          </a:xfrm>
        </p:spPr>
        <p:txBody>
          <a:bodyPr/>
          <a:lstStyle/>
          <a:p>
            <a:r>
              <a:rPr lang="pt-B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Produção Restrita</a:t>
            </a:r>
          </a:p>
          <a:p>
            <a:pPr lvl="1"/>
            <a:r>
              <a:rPr lang="pt-B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Ambiente de testes</a:t>
            </a:r>
          </a:p>
          <a:p>
            <a:pPr lvl="1"/>
            <a:r>
              <a:rPr lang="pt-B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Informações</a:t>
            </a:r>
            <a:r>
              <a:rPr lang="pt-B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sem validade Jurídica</a:t>
            </a:r>
          </a:p>
          <a:p>
            <a:pPr lvl="1"/>
            <a:r>
              <a:rPr lang="pt-B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Menor tempo de guarda do dados</a:t>
            </a:r>
          </a:p>
          <a:p>
            <a:r>
              <a:rPr lang="pt-B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Produção</a:t>
            </a:r>
          </a:p>
          <a:p>
            <a:pPr lvl="1"/>
            <a:r>
              <a:rPr lang="pt-B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Validade Jurídica</a:t>
            </a:r>
          </a:p>
          <a:p>
            <a:pPr lvl="1"/>
            <a:r>
              <a:rPr lang="pt-B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Grande capacidade de processamento</a:t>
            </a:r>
          </a:p>
          <a:p>
            <a:pPr lvl="1"/>
            <a:r>
              <a:rPr lang="pt-B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Tempo de Guarda de 35 anos para o </a:t>
            </a:r>
            <a:r>
              <a:rPr lang="pt-BR" sz="3200" b="1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eSocial</a:t>
            </a:r>
            <a:endParaRPr lang="pt-BR" sz="32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0" indent="0">
              <a:buNone/>
            </a:pPr>
            <a:endParaRPr lang="pt-BR" sz="32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0" indent="0">
              <a:buNone/>
            </a:pPr>
            <a:r>
              <a:rPr lang="pt-B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Campo de leiautes: {</a:t>
            </a:r>
            <a:r>
              <a:rPr lang="pt-BR" sz="32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tpAmb</a:t>
            </a:r>
            <a:r>
              <a:rPr lang="pt-B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98929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CustomShape 1"/>
          <p:cNvSpPr/>
          <p:nvPr/>
        </p:nvSpPr>
        <p:spPr>
          <a:xfrm>
            <a:off x="324000" y="981000"/>
            <a:ext cx="8819280" cy="520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50557"/>
              </a:buClr>
              <a:buFont typeface="Symbol"/>
              <a:buChar char=""/>
            </a:pPr>
            <a:r>
              <a:rPr lang="pt-BR" sz="2400" b="1" strike="noStrike" spc="-1">
                <a:solidFill>
                  <a:srgbClr val="050557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Transmissão de arquivos via WebService: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50557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	- Obrigatoriedade do uso de Certificado Digital ICP-Brasil - A1 	ou A3;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50557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	- Os certificados digitais serão exigidos na transmissão e 	assinatura dos eventos;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50557"/>
              </a:buClr>
              <a:buFont typeface="Symbol"/>
              <a:buChar char=""/>
            </a:pPr>
            <a:r>
              <a:rPr lang="pt-BR" sz="2400" b="1" strike="noStrike" spc="-1">
                <a:solidFill>
                  <a:srgbClr val="050557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Transmissão de arquivos via Portal Web (online)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50557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	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50557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	- Certificado Digital, ou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0" strike="noStrike" spc="-1">
                <a:solidFill>
                  <a:srgbClr val="050557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	-  Código de acesso empregadores não obrigados à utilização 	do certificado digital.</a:t>
            </a: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CustomShape 1"/>
          <p:cNvSpPr/>
          <p:nvPr/>
        </p:nvSpPr>
        <p:spPr>
          <a:xfrm>
            <a:off x="6062760" y="2954160"/>
            <a:ext cx="1261440" cy="812160"/>
          </a:xfrm>
          <a:prstGeom prst="rect">
            <a:avLst/>
          </a:prstGeom>
          <a:noFill/>
          <a:ln w="25560">
            <a:solidFill>
              <a:srgbClr val="5DD1A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8" name="CustomShape 2"/>
          <p:cNvSpPr/>
          <p:nvPr/>
        </p:nvSpPr>
        <p:spPr>
          <a:xfrm>
            <a:off x="4551480" y="2954160"/>
            <a:ext cx="1510560" cy="812160"/>
          </a:xfrm>
          <a:prstGeom prst="rect">
            <a:avLst/>
          </a:prstGeom>
          <a:noFill/>
          <a:ln w="25560">
            <a:solidFill>
              <a:srgbClr val="5DD1A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9" name="CustomShape 3"/>
          <p:cNvSpPr/>
          <p:nvPr/>
        </p:nvSpPr>
        <p:spPr>
          <a:xfrm>
            <a:off x="1886040" y="2954160"/>
            <a:ext cx="4174560" cy="812160"/>
          </a:xfrm>
          <a:prstGeom prst="rect">
            <a:avLst/>
          </a:prstGeom>
          <a:noFill/>
          <a:ln w="25560">
            <a:solidFill>
              <a:srgbClr val="5DD1A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0" name="CustomShape 4"/>
          <p:cNvSpPr/>
          <p:nvPr/>
        </p:nvSpPr>
        <p:spPr>
          <a:xfrm>
            <a:off x="914400" y="1751040"/>
            <a:ext cx="2404440" cy="1200960"/>
          </a:xfrm>
          <a:prstGeom prst="rect">
            <a:avLst/>
          </a:prstGeom>
          <a:solidFill>
            <a:srgbClr val="00A37A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" tIns="12600" rIns="12600" bIns="12600" anchor="ctr"/>
          <a:lstStyle/>
          <a:p>
            <a:pPr algn="ctr">
              <a:lnSpc>
                <a:spcPct val="90000"/>
              </a:lnSpc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Certificado digital – Padrão ICP Brasil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1" name="CustomShape 5"/>
          <p:cNvSpPr/>
          <p:nvPr/>
        </p:nvSpPr>
        <p:spPr>
          <a:xfrm>
            <a:off x="5410080" y="1752480"/>
            <a:ext cx="2404440" cy="1200960"/>
          </a:xfrm>
          <a:prstGeom prst="rect">
            <a:avLst/>
          </a:prstGeom>
          <a:solidFill>
            <a:srgbClr val="00A37A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/>
          <a:lstStyle/>
          <a:p>
            <a:pPr algn="ctr">
              <a:lnSpc>
                <a:spcPct val="90000"/>
              </a:lnSpc>
            </a:pPr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Código de acesso (gerado no Portal do eSocial), apenas para: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2" name="CustomShape 6"/>
          <p:cNvSpPr/>
          <p:nvPr/>
        </p:nvSpPr>
        <p:spPr>
          <a:xfrm>
            <a:off x="684360" y="3767040"/>
            <a:ext cx="2404440" cy="1801080"/>
          </a:xfrm>
          <a:prstGeom prst="rect">
            <a:avLst/>
          </a:prstGeom>
          <a:solidFill>
            <a:srgbClr val="00B98A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60" tIns="9360" rIns="9360" bIns="9360" anchor="ctr"/>
          <a:lstStyle/>
          <a:p>
            <a:pPr algn="ctr">
              <a:lnSpc>
                <a:spcPct val="90000"/>
              </a:lnSpc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MEI com empregado, segurado especial e empregador doméstico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3" name="CustomShape 7"/>
          <p:cNvSpPr/>
          <p:nvPr/>
        </p:nvSpPr>
        <p:spPr>
          <a:xfrm>
            <a:off x="3348000" y="3767040"/>
            <a:ext cx="2404440" cy="1801080"/>
          </a:xfrm>
          <a:prstGeom prst="rect">
            <a:avLst/>
          </a:prstGeom>
          <a:solidFill>
            <a:srgbClr val="00B98A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60" tIns="9360" rIns="9360" bIns="9360" anchor="ctr"/>
          <a:lstStyle/>
          <a:p>
            <a:pPr algn="ctr">
              <a:lnSpc>
                <a:spcPct val="90000"/>
              </a:lnSpc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ME/EPP optante pelo Simples Nacional com até 01* empregados, não incluídos os empregados afastados em razão de aposentadoria por invalidez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4" name="CustomShape 8"/>
          <p:cNvSpPr/>
          <p:nvPr/>
        </p:nvSpPr>
        <p:spPr>
          <a:xfrm>
            <a:off x="6122880" y="3767040"/>
            <a:ext cx="2404440" cy="1801080"/>
          </a:xfrm>
          <a:prstGeom prst="rect">
            <a:avLst/>
          </a:prstGeom>
          <a:solidFill>
            <a:srgbClr val="00B98A"/>
          </a:solidFill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60" tIns="9360" rIns="9360" bIns="9360" anchor="ctr"/>
          <a:lstStyle/>
          <a:p>
            <a:pPr algn="ctr">
              <a:lnSpc>
                <a:spcPct val="90000"/>
              </a:lnSpc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Contribuinte individual equiparado a empresa e produtor rural pessoa física com até 07 empregados, não incluídos os empregados afastados em razão de aposentadoria por invalidez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5" name="CustomShape 9"/>
          <p:cNvSpPr/>
          <p:nvPr/>
        </p:nvSpPr>
        <p:spPr>
          <a:xfrm>
            <a:off x="457200" y="97632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26269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Segurança no acesso ao eSocial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6" name="CustomShape 10"/>
          <p:cNvSpPr/>
          <p:nvPr/>
        </p:nvSpPr>
        <p:spPr>
          <a:xfrm>
            <a:off x="6458040" y="6356520"/>
            <a:ext cx="205668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A21AD75-1B42-4E52-A5DA-B94247D77706}" type="slidenum">
              <a:rPr lang="pt-BR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71</a:t>
            </a:fld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7" name="Line 11"/>
          <p:cNvSpPr/>
          <p:nvPr/>
        </p:nvSpPr>
        <p:spPr>
          <a:xfrm>
            <a:off x="7315200" y="2971800"/>
            <a:ext cx="360" cy="60948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8" name="Line 12"/>
          <p:cNvSpPr/>
          <p:nvPr/>
        </p:nvSpPr>
        <p:spPr>
          <a:xfrm flipH="1">
            <a:off x="2438280" y="2971800"/>
            <a:ext cx="3429000" cy="6858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9" name="Line 13"/>
          <p:cNvSpPr/>
          <p:nvPr/>
        </p:nvSpPr>
        <p:spPr>
          <a:xfrm flipH="1">
            <a:off x="4952880" y="2971800"/>
            <a:ext cx="1600200" cy="6858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0" name="CustomShape 14"/>
          <p:cNvSpPr/>
          <p:nvPr/>
        </p:nvSpPr>
        <p:spPr>
          <a:xfrm>
            <a:off x="968760" y="5761080"/>
            <a:ext cx="32468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*Resolução GCSN 137 de  04/12/2017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Imagem 1"/>
          <p:cNvPicPr/>
          <p:nvPr/>
        </p:nvPicPr>
        <p:blipFill>
          <a:blip r:embed="rId2"/>
          <a:stretch/>
        </p:blipFill>
        <p:spPr>
          <a:xfrm>
            <a:off x="392760" y="1549800"/>
            <a:ext cx="8357760" cy="375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2"/>
          <p:cNvSpPr/>
          <p:nvPr/>
        </p:nvSpPr>
        <p:spPr>
          <a:xfrm>
            <a:off x="214200" y="2972520"/>
            <a:ext cx="892908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ct val="0"/>
              </a:spcBef>
            </a:pPr>
            <a:r>
              <a:rPr lang="pt-BR" sz="5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APRESENTAÇÃO DO PORTAL</a:t>
            </a:r>
            <a:endParaRPr lang="pt-BR" sz="54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2463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</TotalTime>
  <Words>1799</Words>
  <Application>Microsoft Office PowerPoint</Application>
  <PresentationFormat>Apresentação na tela (4:3)</PresentationFormat>
  <Paragraphs>441</Paragraphs>
  <Slides>71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71</vt:i4>
      </vt:variant>
    </vt:vector>
  </HeadingPairs>
  <TitlesOfParts>
    <vt:vector size="90" baseType="lpstr">
      <vt:lpstr>Microsoft YaHei</vt:lpstr>
      <vt:lpstr>Arial</vt:lpstr>
      <vt:lpstr>Arial Black</vt:lpstr>
      <vt:lpstr>Calibri</vt:lpstr>
      <vt:lpstr>DejaVu Sans</vt:lpstr>
      <vt:lpstr>Palatino Linotype</vt:lpstr>
      <vt:lpstr>Prelo-Bold</vt:lpstr>
      <vt:lpstr>Prelo-Medium</vt:lpstr>
      <vt:lpstr>Prelo-SemiBold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DOCUMENTAÇÃO TÉCNICA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TABELAS</vt:lpstr>
      <vt:lpstr>Apresentação do PowerPoint</vt:lpstr>
      <vt:lpstr>TABELAS DO ESOCIAL</vt:lpstr>
      <vt:lpstr>Apresentação do PowerPoint</vt:lpstr>
      <vt:lpstr>Apresentação do PowerPoint</vt:lpstr>
      <vt:lpstr>Apresentação do PowerPoint</vt:lpstr>
      <vt:lpstr>EVENTOS DE TABELA</vt:lpstr>
      <vt:lpstr>Apresentação do PowerPoint</vt:lpstr>
      <vt:lpstr>EVENTOS PERIÓDICOS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EVENTOS NÃO PERIÓDICOS</vt:lpstr>
      <vt:lpstr>Apresentação do PowerPoint</vt:lpstr>
      <vt:lpstr>Apresentação do PowerPoint</vt:lpstr>
      <vt:lpstr>Apresentação do PowerPoint</vt:lpstr>
      <vt:lpstr>Apresentação do PowerPoint</vt:lpstr>
      <vt:lpstr>EVENTOS TOTALIZADORES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MTb</dc:creator>
  <dc:description/>
  <cp:lastModifiedBy>Thomas Gomes Costa</cp:lastModifiedBy>
  <cp:revision>185</cp:revision>
  <dcterms:modified xsi:type="dcterms:W3CDTF">2018-06-07T14:05:31Z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220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389</vt:i4>
  </property>
</Properties>
</file>