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2099FDF-5E9F-4FAF-9859-E22607E722C5}" type="datetimeFigureOut">
              <a:rPr lang="uk-UA"/>
              <a:pPr>
                <a:defRPr/>
              </a:pPr>
              <a:t>03.12.2013</a:t>
            </a:fld>
            <a:endParaRPr lang="uk-UA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F03C1D2-7103-452A-B652-6B84307B865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2ABB-3AE0-4AB1-9853-5A1160C5296F}" type="datetimeFigureOut">
              <a:rPr lang="uk-UA"/>
              <a:pPr>
                <a:defRPr/>
              </a:pPr>
              <a:t>03.12.2013</a:t>
            </a:fld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492F-6C2E-4E47-9E13-37647E9046E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4170-CF3C-420E-B699-F16C57EEEA73}" type="datetimeFigureOut">
              <a:rPr lang="uk-UA"/>
              <a:pPr>
                <a:defRPr/>
              </a:pPr>
              <a:t>03.12.2013</a:t>
            </a:fld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2C337-01FE-4967-B763-42D29A78C34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7AFB1A-C311-4C9D-9656-FC653409FA57}" type="datetimeFigureOut">
              <a:rPr lang="uk-UA"/>
              <a:pPr>
                <a:defRPr/>
              </a:pPr>
              <a:t>03.12.2013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2CD58D-799B-487A-85D7-0226CE53781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53AFC28-0D69-4C67-B35D-78CB9D49F541}" type="datetimeFigureOut">
              <a:rPr lang="uk-UA"/>
              <a:pPr>
                <a:defRPr/>
              </a:pPr>
              <a:t>03.12.2013</a:t>
            </a:fld>
            <a:endParaRPr lang="uk-UA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A6261AB-BC65-4D05-8DA3-29F7BF85566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532022-E910-4C1F-A6B7-8F0A243742A4}" type="datetimeFigureOut">
              <a:rPr lang="uk-UA"/>
              <a:pPr>
                <a:defRPr/>
              </a:pPr>
              <a:t>03.12.2013</a:t>
            </a:fld>
            <a:endParaRPr lang="uk-UA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4D1EB2-6A4C-4B96-8EE9-1DC3DF4915B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C52A60-0E77-44D7-81D7-FA98293623E9}" type="datetimeFigureOut">
              <a:rPr lang="uk-UA"/>
              <a:pPr>
                <a:defRPr/>
              </a:pPr>
              <a:t>03.12.2013</a:t>
            </a:fld>
            <a:endParaRPr lang="uk-UA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704825-8CE1-4DE5-873C-A3A37ED6019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8C10AE-5532-44B1-8B35-D7BF1A6619D1}" type="datetimeFigureOut">
              <a:rPr lang="uk-UA"/>
              <a:pPr>
                <a:defRPr/>
              </a:pPr>
              <a:t>03.12.2013</a:t>
            </a:fld>
            <a:endParaRPr lang="uk-UA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F596EB-CFE8-4FB8-833A-A0FD27D5478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0491E-ED17-45D3-A774-4FC1812913B3}" type="datetimeFigureOut">
              <a:rPr lang="uk-UA"/>
              <a:pPr>
                <a:defRPr/>
              </a:pPr>
              <a:t>03.12.2013</a:t>
            </a:fld>
            <a:endParaRPr lang="uk-UA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E78C-5140-4962-9D7A-C233033529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F9EF43B-9CF8-4B8F-A5C8-3D9481873044}" type="datetimeFigureOut">
              <a:rPr lang="uk-UA"/>
              <a:pPr>
                <a:defRPr/>
              </a:pPr>
              <a:t>03.12.2013</a:t>
            </a:fld>
            <a:endParaRPr lang="uk-UA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BC4CB64-2336-4735-8765-16E6C108DAA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4C03EB4-E5F4-4A1D-BF63-054291C1A1BA}" type="datetimeFigureOut">
              <a:rPr lang="uk-UA"/>
              <a:pPr>
                <a:defRPr/>
              </a:pPr>
              <a:t>03.12.2013</a:t>
            </a:fld>
            <a:endParaRPr lang="uk-UA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4388D88-DC08-4DBD-A84C-B1B645BE93D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30A4ED4-0CDB-48D2-B65C-AD20FF1E9168}" type="datetimeFigureOut">
              <a:rPr lang="uk-UA"/>
              <a:pPr>
                <a:defRPr/>
              </a:pPr>
              <a:t>03.12.2013</a:t>
            </a:fld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C6979837-F470-4608-8A37-3FC18BE420C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1" r:id="rId7"/>
    <p:sldLayoutId id="2147483738" r:id="rId8"/>
    <p:sldLayoutId id="2147483739" r:id="rId9"/>
    <p:sldLayoutId id="2147483730" r:id="rId10"/>
    <p:sldLayoutId id="214748372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ADD6F5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ADD6F5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ADD6F5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ADD6F5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ADD6F5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ADD6F5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ADD6F5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ADD6F5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ADD6F5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71685C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71685C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71685C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Б</a:t>
            </a:r>
            <a:r>
              <a:rPr lang="uk-UA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езпека</a:t>
            </a:r>
            <a:r>
              <a:rPr lang="uk-UA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життєдіяльності дитини</a:t>
            </a:r>
            <a:endParaRPr lang="uk-UA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4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4859338" y="2819400"/>
            <a:ext cx="3833812" cy="17526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uk-UA" smtClean="0"/>
          </a:p>
          <a:p>
            <a:pPr>
              <a:spcBef>
                <a:spcPct val="0"/>
              </a:spcBef>
            </a:pPr>
            <a:r>
              <a:rPr lang="uk-UA" smtClean="0"/>
              <a:t>Поради батькам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39552" y="2276872"/>
            <a:ext cx="3853607" cy="4305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7416"/>
          </a:xfrm>
        </p:spPr>
        <p:txBody>
          <a:bodyPr/>
          <a:lstStyle/>
          <a:p>
            <a:pPr lvl="0">
              <a:buNone/>
            </a:pPr>
            <a:r>
              <a:rPr lang="uk-UA" dirty="0"/>
              <a:t>. </a:t>
            </a:r>
            <a:r>
              <a:rPr lang="uk-UA" sz="2000" dirty="0"/>
              <a:t>Засоби для миття посуду і </a:t>
            </a:r>
            <a:endParaRPr lang="uk-UA" sz="2000" dirty="0" smtClean="0"/>
          </a:p>
          <a:p>
            <a:pPr lvl="0">
              <a:buNone/>
            </a:pPr>
            <a:r>
              <a:rPr lang="uk-UA" sz="2000" dirty="0" smtClean="0"/>
              <a:t>прибирання </a:t>
            </a:r>
            <a:r>
              <a:rPr lang="uk-UA" sz="2000" dirty="0"/>
              <a:t>приміщення </a:t>
            </a:r>
            <a:endParaRPr lang="uk-UA" sz="2000" dirty="0" smtClean="0"/>
          </a:p>
          <a:p>
            <a:pPr lvl="0">
              <a:buNone/>
            </a:pPr>
            <a:r>
              <a:rPr lang="uk-UA" sz="2000" dirty="0" smtClean="0"/>
              <a:t>також </a:t>
            </a:r>
            <a:r>
              <a:rPr lang="uk-UA" sz="2000" dirty="0"/>
              <a:t>слід оберігати від дитини </a:t>
            </a:r>
            <a:endParaRPr lang="uk-UA" sz="2000" dirty="0" smtClean="0"/>
          </a:p>
          <a:p>
            <a:pPr lvl="0">
              <a:buNone/>
            </a:pPr>
            <a:r>
              <a:rPr lang="uk-UA" sz="2000" dirty="0" smtClean="0"/>
              <a:t>у </a:t>
            </a:r>
            <a:r>
              <a:rPr lang="uk-UA" sz="2000" dirty="0"/>
              <a:t>віці до 7 років, тому що велика </a:t>
            </a:r>
            <a:endParaRPr lang="uk-UA" sz="2000" dirty="0" smtClean="0"/>
          </a:p>
          <a:p>
            <a:pPr lvl="0">
              <a:buNone/>
            </a:pPr>
            <a:r>
              <a:rPr lang="uk-UA" sz="2000" dirty="0" smtClean="0"/>
              <a:t>ймовірність </a:t>
            </a:r>
            <a:r>
              <a:rPr lang="uk-UA" sz="2000" dirty="0"/>
              <a:t>їх використання </a:t>
            </a:r>
            <a:endParaRPr lang="uk-UA" sz="2000" dirty="0" smtClean="0"/>
          </a:p>
          <a:p>
            <a:pPr lvl="0">
              <a:buNone/>
            </a:pPr>
            <a:r>
              <a:rPr lang="uk-UA" sz="2000" dirty="0" smtClean="0"/>
              <a:t>не </a:t>
            </a:r>
            <a:r>
              <a:rPr lang="uk-UA" sz="2000" dirty="0"/>
              <a:t>за призначенням, що також </a:t>
            </a:r>
            <a:endParaRPr lang="uk-UA" sz="2000" dirty="0" smtClean="0"/>
          </a:p>
          <a:p>
            <a:pPr lvl="0">
              <a:buNone/>
            </a:pPr>
            <a:r>
              <a:rPr lang="uk-UA" sz="2000" dirty="0" smtClean="0"/>
              <a:t>може </a:t>
            </a:r>
            <a:r>
              <a:rPr lang="uk-UA" sz="2000" dirty="0"/>
              <a:t>призвести до різних </a:t>
            </a:r>
            <a:endParaRPr lang="uk-UA" sz="2000" dirty="0" smtClean="0"/>
          </a:p>
          <a:p>
            <a:pPr lvl="0">
              <a:buNone/>
            </a:pPr>
            <a:r>
              <a:rPr lang="uk-UA" sz="2000" dirty="0" smtClean="0"/>
              <a:t>отруєнь </a:t>
            </a:r>
            <a:r>
              <a:rPr lang="uk-UA" sz="2000" dirty="0"/>
              <a:t>і опіків шкірної і </a:t>
            </a:r>
            <a:endParaRPr lang="uk-UA" sz="2000" dirty="0" smtClean="0"/>
          </a:p>
          <a:p>
            <a:pPr lvl="0">
              <a:buNone/>
            </a:pPr>
            <a:r>
              <a:rPr lang="uk-UA" sz="2000" dirty="0" smtClean="0"/>
              <a:t>слизової </a:t>
            </a:r>
            <a:r>
              <a:rPr lang="uk-UA" sz="2000" dirty="0"/>
              <a:t>поверхні</a:t>
            </a:r>
            <a:r>
              <a:rPr lang="uk-UA" sz="2400" dirty="0"/>
              <a:t>.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33" y="1628800"/>
            <a:ext cx="3975100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uk-UA" sz="2000" dirty="0" smtClean="0"/>
              <a:t>Електроприлади </a:t>
            </a:r>
            <a:r>
              <a:rPr lang="uk-UA" sz="2000" dirty="0"/>
              <a:t>(чайник, </a:t>
            </a:r>
            <a:r>
              <a:rPr lang="uk-UA" sz="2000" dirty="0" err="1"/>
              <a:t>блендер</a:t>
            </a:r>
            <a:r>
              <a:rPr lang="uk-UA" sz="2000" dirty="0"/>
              <a:t>, міксер і т.д.) не залишайте включеними в розетку. Ви не встигнете й оком моргнути, як ваше чадо вже буде біля них і почне клацати кнопочки, які так його зацікавили.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68173"/>
            <a:ext cx="47720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uk-UA" sz="2000" dirty="0"/>
              <a:t>Ванна кімната як і кухня представляє також можливу небезпеку для дитини, тому що миючі засоби, </a:t>
            </a:r>
            <a:r>
              <a:rPr lang="uk-UA" sz="2000" dirty="0" err="1"/>
              <a:t>засоби</a:t>
            </a:r>
            <a:r>
              <a:rPr lang="uk-UA" sz="2000" dirty="0"/>
              <a:t> гігієни, різні бритви знаходяться саме </a:t>
            </a:r>
            <a:r>
              <a:rPr lang="uk-UA" sz="2000" dirty="0" smtClean="0"/>
              <a:t>тут: </a:t>
            </a:r>
          </a:p>
          <a:p>
            <a:r>
              <a:rPr lang="uk-UA" sz="2000" dirty="0" smtClean="0"/>
              <a:t>спробуйте температуру </a:t>
            </a:r>
            <a:r>
              <a:rPr lang="uk-UA" sz="2000" dirty="0"/>
              <a:t>води, перш ніж опускати в неї дитину</a:t>
            </a:r>
            <a:r>
              <a:rPr lang="uk-UA" sz="2000" dirty="0" smtClean="0"/>
              <a:t>;</a:t>
            </a:r>
          </a:p>
          <a:p>
            <a:r>
              <a:rPr lang="uk-UA" sz="2000" dirty="0" smtClean="0"/>
              <a:t>не </a:t>
            </a:r>
            <a:r>
              <a:rPr lang="uk-UA" sz="2000" dirty="0"/>
              <a:t>додавайте гарячої води , коли дитина вже у ванні; </a:t>
            </a:r>
            <a:endParaRPr lang="uk-UA" sz="2000" dirty="0" smtClean="0"/>
          </a:p>
          <a:p>
            <a:r>
              <a:rPr lang="uk-UA" sz="2000" dirty="0" smtClean="0"/>
              <a:t>ніколи </a:t>
            </a:r>
            <a:r>
              <a:rPr lang="uk-UA" sz="2000" dirty="0"/>
              <a:t>не віддаляйтеся, коли його купаєте; </a:t>
            </a:r>
            <a:endParaRPr lang="uk-UA" sz="2000" dirty="0" smtClean="0"/>
          </a:p>
          <a:p>
            <a:r>
              <a:rPr lang="uk-UA" sz="2000" dirty="0" smtClean="0"/>
              <a:t>у </a:t>
            </a:r>
            <a:r>
              <a:rPr lang="uk-UA" sz="2000" dirty="0"/>
              <a:t>ванній краще мати шафку, що закривається на ключ, або полицю, що знаходиться досить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високо</a:t>
            </a:r>
            <a:r>
              <a:rPr lang="uk-UA" sz="2000" dirty="0"/>
              <a:t>, де зберігалися б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предмети </a:t>
            </a:r>
            <a:r>
              <a:rPr lang="uk-UA" sz="2000" dirty="0"/>
              <a:t>особистої гігієни</a:t>
            </a:r>
            <a:r>
              <a:rPr lang="uk-UA" sz="2000" dirty="0" smtClean="0"/>
              <a:t>,</a:t>
            </a:r>
          </a:p>
          <a:p>
            <a:pPr marL="0" indent="0">
              <a:buNone/>
            </a:pPr>
            <a:r>
              <a:rPr lang="uk-UA" sz="2000" dirty="0" smtClean="0"/>
              <a:t>миючі </a:t>
            </a:r>
            <a:r>
              <a:rPr lang="uk-UA" sz="2000" dirty="0"/>
              <a:t>засоби, косметика,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аерозолі</a:t>
            </a:r>
            <a:r>
              <a:rPr lang="uk-UA" sz="2000" dirty="0"/>
              <a:t>, пінцети, ножиці,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шпильки </a:t>
            </a:r>
            <a:r>
              <a:rPr lang="uk-UA" sz="2000" dirty="0"/>
              <a:t>тощо; </a:t>
            </a:r>
            <a:endParaRPr lang="ru-RU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93" y="3933056"/>
            <a:ext cx="3587502" cy="243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dirty="0" err="1" smtClean="0"/>
              <a:t>Чистячі</a:t>
            </a:r>
            <a:r>
              <a:rPr lang="uk-UA" sz="2000" dirty="0" smtClean="0"/>
              <a:t> </a:t>
            </a:r>
            <a:r>
              <a:rPr lang="uk-UA" sz="2000" dirty="0"/>
              <a:t>засоби в основному є токсичними та їдкими, тому вони повинні перебувати в надійному місці далеко від дітей; </a:t>
            </a:r>
            <a:endParaRPr lang="uk-UA" sz="2000" dirty="0" smtClean="0"/>
          </a:p>
          <a:p>
            <a:r>
              <a:rPr lang="uk-UA" sz="2000" dirty="0" smtClean="0"/>
              <a:t>Підлогу </a:t>
            </a:r>
            <a:r>
              <a:rPr lang="uk-UA" sz="2000" dirty="0"/>
              <a:t>потрібно покривати не слизьким килимком; </a:t>
            </a:r>
            <a:endParaRPr lang="uk-UA" sz="2000" dirty="0" smtClean="0"/>
          </a:p>
          <a:p>
            <a:r>
              <a:rPr lang="uk-UA" sz="2000" dirty="0" smtClean="0"/>
              <a:t>Двері </a:t>
            </a:r>
            <a:r>
              <a:rPr lang="uk-UA" sz="2000" dirty="0"/>
              <a:t>ванної кімнати повинні закриватись на гачок чи засув.</a:t>
            </a:r>
          </a:p>
          <a:p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39778"/>
            <a:ext cx="4680520" cy="313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11" y="3139778"/>
            <a:ext cx="2608999" cy="304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240360"/>
          </a:xfrm>
        </p:spPr>
        <p:txBody>
          <a:bodyPr/>
          <a:lstStyle/>
          <a:p>
            <a:pPr marL="0" indent="0">
              <a:buNone/>
            </a:pPr>
            <a:r>
              <a:rPr lang="uk-UA" sz="2000" b="1" dirty="0" smtClean="0"/>
              <a:t>Обережно, </a:t>
            </a:r>
            <a:r>
              <a:rPr lang="uk-UA" sz="2000" b="1" dirty="0"/>
              <a:t>незнайомець</a:t>
            </a:r>
            <a:r>
              <a:rPr lang="uk-UA" sz="2000" b="1" dirty="0" smtClean="0"/>
              <a:t>!</a:t>
            </a:r>
          </a:p>
          <a:p>
            <a:pPr marL="0" indent="0">
              <a:buNone/>
            </a:pPr>
            <a:r>
              <a:rPr lang="uk-UA" sz="2000" dirty="0"/>
              <a:t>Більшість із нас запевняють дітей, що потрібно бути вихованими і ввічливими стосовно інших людей, не грубити їм і не брехати. Усе це, звісно, правильно. Але саме тихі, виховані діти частіше стають жертвами злочинців</a:t>
            </a:r>
            <a:r>
              <a:rPr lang="uk-UA" sz="2000" dirty="0" smtClean="0"/>
              <a:t>.</a:t>
            </a:r>
          </a:p>
          <a:p>
            <a:endParaRPr lang="ru-RU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46005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uk-UA" sz="2000" dirty="0"/>
              <a:t>Грубіяном дитину ростити не потрібно, а ось пояснювати малюкові, що серед хороших і добрих людей іноді трапляються і погані, просто необхідно. Змалечку дитина повинна чітко знати важливі правила: </a:t>
            </a:r>
            <a:endParaRPr lang="uk-UA" sz="2000" dirty="0" smtClean="0"/>
          </a:p>
          <a:p>
            <a:r>
              <a:rPr lang="uk-UA" sz="2000" dirty="0" smtClean="0"/>
              <a:t>ніколи </a:t>
            </a:r>
            <a:r>
              <a:rPr lang="uk-UA" sz="2000" dirty="0"/>
              <a:t>не розмовляй із незнайомими людьми і нічого у них не бери; </a:t>
            </a:r>
          </a:p>
          <a:p>
            <a:r>
              <a:rPr lang="uk-UA" sz="2000" dirty="0"/>
              <a:t>ніколи не сідай у машину до незнайомця і нікуди з ними не ходи.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48958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53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000" b="1" dirty="0"/>
              <a:t>Безпека дитини на </a:t>
            </a:r>
            <a:r>
              <a:rPr lang="uk-UA" sz="2000" b="1" dirty="0" smtClean="0"/>
              <a:t>вулиці.</a:t>
            </a:r>
          </a:p>
          <a:p>
            <a:pPr marL="0" indent="0">
              <a:buNone/>
            </a:pPr>
            <a:r>
              <a:rPr lang="uk-UA" sz="2000" dirty="0" smtClean="0"/>
              <a:t> </a:t>
            </a:r>
            <a:r>
              <a:rPr lang="uk-UA" sz="2000" dirty="0"/>
              <a:t>З самого раннього віку </a:t>
            </a:r>
            <a:r>
              <a:rPr lang="uk-UA" sz="2000" dirty="0" smtClean="0"/>
              <a:t>батькам </a:t>
            </a:r>
            <a:r>
              <a:rPr lang="uk-UA" sz="2000" dirty="0"/>
              <a:t>необхідно знайомити дитину з правилами дорожнього </a:t>
            </a:r>
            <a:r>
              <a:rPr lang="uk-UA" sz="2000" dirty="0" smtClean="0"/>
              <a:t>руху</a:t>
            </a:r>
          </a:p>
          <a:p>
            <a:pPr marL="0" indent="0">
              <a:buNone/>
            </a:pPr>
            <a:r>
              <a:rPr lang="uk-UA" sz="2000" dirty="0" smtClean="0"/>
              <a:t> </a:t>
            </a:r>
            <a:r>
              <a:rPr lang="uk-UA" sz="2000" dirty="0"/>
              <a:t>Дитина повинна </a:t>
            </a:r>
            <a:r>
              <a:rPr lang="uk-UA" sz="2000" dirty="0" smtClean="0"/>
              <a:t>знати,  </a:t>
            </a:r>
            <a:r>
              <a:rPr lang="uk-UA" sz="2000" dirty="0"/>
              <a:t>для чого існує пішохідний перехід</a:t>
            </a:r>
            <a:endParaRPr lang="ru-RU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451529" cy="308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uk-UA" sz="2000" b="1" dirty="0"/>
              <a:t>Батьки, Вам необхідно: </a:t>
            </a:r>
            <a:endParaRPr lang="uk-UA" sz="2000" b="1" dirty="0" smtClean="0"/>
          </a:p>
          <a:p>
            <a:r>
              <a:rPr lang="uk-UA" sz="2000" dirty="0" smtClean="0"/>
              <a:t>не </a:t>
            </a:r>
            <a:r>
              <a:rPr lang="uk-UA" sz="2000" dirty="0"/>
              <a:t>дозволяти дітям з'являтися зненацька перед транспортними засобами; </a:t>
            </a:r>
            <a:endParaRPr lang="uk-UA" sz="2000" dirty="0" smtClean="0"/>
          </a:p>
          <a:p>
            <a:r>
              <a:rPr lang="uk-UA" sz="2000" dirty="0" smtClean="0"/>
              <a:t>вчити </a:t>
            </a:r>
            <a:r>
              <a:rPr lang="uk-UA" sz="2000" dirty="0"/>
              <a:t>дітей правильно обходити транспорт, що стоїть: автобус, тролейбус – позаду; </a:t>
            </a:r>
            <a:endParaRPr lang="uk-UA" sz="2000" dirty="0" smtClean="0"/>
          </a:p>
          <a:p>
            <a:r>
              <a:rPr lang="uk-UA" sz="2000" dirty="0" smtClean="0"/>
              <a:t>не </a:t>
            </a:r>
            <a:r>
              <a:rPr lang="uk-UA" sz="2000" dirty="0"/>
              <a:t>дозволяти дітям самостійно їздити на громадському транспорті; • не допускати ігор дітей на проїжджій частині дороги; </a:t>
            </a:r>
            <a:endParaRPr lang="uk-UA" sz="2000" dirty="0" smtClean="0"/>
          </a:p>
          <a:p>
            <a:r>
              <a:rPr lang="uk-UA" sz="2000" dirty="0" smtClean="0"/>
              <a:t>не </a:t>
            </a:r>
            <a:r>
              <a:rPr lang="uk-UA" sz="2000" dirty="0"/>
              <a:t>дозволяти дітям грати з м'ячем, кататися на велосипеді, ковзанах, санчатах, роликах на проїжджій частині дороги та поблизу неї – це може коштувати дитині життя; </a:t>
            </a:r>
            <a:endParaRPr lang="uk-UA" sz="2000" dirty="0" smtClean="0"/>
          </a:p>
          <a:p>
            <a:r>
              <a:rPr lang="uk-UA" sz="2000" dirty="0" smtClean="0"/>
              <a:t>не </a:t>
            </a:r>
            <a:r>
              <a:rPr lang="uk-UA" sz="2000" dirty="0"/>
              <a:t>чіплятися на підніжку транспорту і не стрибати на ходу, щоб своїм прикладом не заохотити дітей; </a:t>
            </a:r>
            <a:endParaRPr lang="uk-UA" sz="2000" dirty="0" smtClean="0"/>
          </a:p>
          <a:p>
            <a:r>
              <a:rPr lang="uk-UA" sz="2000" dirty="0" smtClean="0"/>
              <a:t>не </a:t>
            </a:r>
            <a:r>
              <a:rPr lang="uk-UA" sz="2000" dirty="0"/>
              <a:t>подавати дітям негативних прикладів, порушуючи правила дорожнього руху.</a:t>
            </a:r>
          </a:p>
          <a:p>
            <a:pPr marL="0" indent="0">
              <a:buNone/>
            </a:pPr>
            <a:endParaRPr lang="ru-RU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7416"/>
          </a:xfrm>
        </p:spPr>
        <p:txBody>
          <a:bodyPr/>
          <a:lstStyle/>
          <a:p>
            <a:pPr marL="0" lvl="0" indent="0">
              <a:buNone/>
            </a:pPr>
            <a:r>
              <a:rPr lang="uk-UA" sz="2000" dirty="0"/>
              <a:t>Безпека дитини на ігровому майданчику </a:t>
            </a:r>
            <a:endParaRPr lang="uk-UA" sz="2000" dirty="0" smtClean="0"/>
          </a:p>
          <a:p>
            <a:r>
              <a:rPr lang="uk-UA" sz="2000" dirty="0" smtClean="0"/>
              <a:t>Не </a:t>
            </a:r>
            <a:r>
              <a:rPr lang="uk-UA" sz="2000" dirty="0"/>
              <a:t>залишайте дітей без нагляду. </a:t>
            </a:r>
            <a:endParaRPr lang="uk-UA" sz="2000" dirty="0" smtClean="0"/>
          </a:p>
          <a:p>
            <a:r>
              <a:rPr lang="uk-UA" sz="2000" dirty="0" smtClean="0"/>
              <a:t>Перевірте </a:t>
            </a:r>
            <a:r>
              <a:rPr lang="uk-UA" sz="2000" dirty="0"/>
              <a:t>обладнання дитячого майданчика на предмет виявлення </a:t>
            </a:r>
            <a:r>
              <a:rPr lang="uk-UA" sz="2000" dirty="0" err="1"/>
              <a:t>травмуючих</a:t>
            </a:r>
            <a:r>
              <a:rPr lang="uk-UA" sz="2000" dirty="0"/>
              <a:t> чинників. Особливо уважно обстежте пісок: в ньому можуть бути скло та гострі металеві предмети. </a:t>
            </a:r>
            <a:endParaRPr lang="uk-UA" sz="2000" dirty="0" smtClean="0"/>
          </a:p>
          <a:p>
            <a:r>
              <a:rPr lang="uk-UA" sz="2000" dirty="0" smtClean="0"/>
              <a:t>Огляньте </a:t>
            </a:r>
            <a:r>
              <a:rPr lang="uk-UA" sz="2000" dirty="0"/>
              <a:t>територію навколо будинку і перевірте наявність відкритих підвалів, каналізаційних люків, ям, електрощитів, недобудованих об'єктів,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стоянок </a:t>
            </a:r>
            <a:r>
              <a:rPr lang="uk-UA" sz="2000" dirty="0"/>
              <a:t>автотранспорту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тощо</a:t>
            </a:r>
            <a:r>
              <a:rPr lang="uk-UA" sz="2000" dirty="0"/>
              <a:t>.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215408" cy="264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7416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/>
              <a:t>Щоб вберегти дитину від біди, треба пам'ятати та виконувати наступні правила: </a:t>
            </a:r>
            <a:endParaRPr lang="uk-UA" sz="2000" dirty="0" smtClean="0"/>
          </a:p>
          <a:p>
            <a:r>
              <a:rPr lang="uk-UA" sz="2000" dirty="0" smtClean="0"/>
              <a:t>Не </a:t>
            </a:r>
            <a:r>
              <a:rPr lang="uk-UA" sz="2000" dirty="0"/>
              <a:t>залишайте дітей дошкільного віку одних, навіть на короткий час. </a:t>
            </a:r>
            <a:endParaRPr lang="uk-UA" sz="2000" dirty="0" smtClean="0"/>
          </a:p>
          <a:p>
            <a:r>
              <a:rPr lang="uk-UA" sz="2000" dirty="0" smtClean="0"/>
              <a:t>Навчайте </a:t>
            </a:r>
            <a:r>
              <a:rPr lang="uk-UA" sz="2000" dirty="0"/>
              <a:t>дітей користуватися дверним вічком. </a:t>
            </a:r>
            <a:endParaRPr lang="uk-UA" sz="2000" dirty="0" smtClean="0"/>
          </a:p>
          <a:p>
            <a:r>
              <a:rPr lang="uk-UA" sz="2000" dirty="0" smtClean="0"/>
              <a:t>Не </a:t>
            </a:r>
            <a:r>
              <a:rPr lang="uk-UA" sz="2000" dirty="0"/>
              <a:t>дозволяйте відчиняти двері незнайомій людині, навіть одягненій в міліцейську форму. </a:t>
            </a:r>
            <a:endParaRPr lang="uk-UA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34385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Рисунок 15" descr="https://lh5.googleusercontent.com/-CKZMkUqO718/TrpLWgUAohI/AAAAAAAACkE/8Be6G-KaEYI/s800/%25D0%25B1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 l="10190" t="12584" r="8081" b="73326"/>
          <a:stretch>
            <a:fillRect/>
          </a:stretch>
        </p:blipFill>
        <p:spPr bwMode="auto">
          <a:xfrm>
            <a:off x="827088" y="254000"/>
            <a:ext cx="7777162" cy="1879600"/>
          </a:xfrm>
          <a:noFill/>
        </p:spPr>
      </p:pic>
      <p:pic>
        <p:nvPicPr>
          <p:cNvPr id="14341" name="Рисунок 22" descr="http://dnz10.ucoz.ua/sveta/PSV/33_parta_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908175" y="2060575"/>
            <a:ext cx="5094288" cy="4525963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736304"/>
          </a:xfrm>
        </p:spPr>
        <p:txBody>
          <a:bodyPr/>
          <a:lstStyle/>
          <a:p>
            <a:r>
              <a:rPr lang="uk-UA" sz="2000" dirty="0" smtClean="0"/>
              <a:t>Не </a:t>
            </a:r>
            <a:r>
              <a:rPr lang="uk-UA" sz="2000" dirty="0"/>
              <a:t>дозволяйте дітям розмовляти з незнайомими людьми на вулиці. </a:t>
            </a:r>
          </a:p>
          <a:p>
            <a:r>
              <a:rPr lang="uk-UA" sz="2000" dirty="0" smtClean="0"/>
              <a:t> Вчить </a:t>
            </a:r>
            <a:r>
              <a:rPr lang="uk-UA" sz="2000" dirty="0"/>
              <a:t>користуватися телефоном для виклику служб 101,102,103,104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Забороняйте </a:t>
            </a:r>
            <a:r>
              <a:rPr lang="uk-UA" sz="2000" dirty="0"/>
              <a:t>дітям підбирати на вулиці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незнайомі </a:t>
            </a:r>
            <a:r>
              <a:rPr lang="uk-UA" sz="2000" dirty="0"/>
              <a:t>предмети – вони можуть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бути </a:t>
            </a:r>
            <a:r>
              <a:rPr lang="uk-UA" sz="2000" dirty="0" smtClean="0"/>
              <a:t>небезпечними</a:t>
            </a:r>
          </a:p>
          <a:p>
            <a:r>
              <a:rPr lang="uk-UA" sz="2000" dirty="0"/>
              <a:t>Забороняйте користуватись </a:t>
            </a:r>
            <a:r>
              <a:rPr lang="uk-UA" sz="2000" dirty="0" smtClean="0"/>
              <a:t>ліфтом</a:t>
            </a:r>
          </a:p>
          <a:p>
            <a:pPr marL="0" indent="0">
              <a:buNone/>
            </a:pPr>
            <a:r>
              <a:rPr lang="uk-UA" sz="2000" dirty="0" smtClean="0"/>
              <a:t>без </a:t>
            </a:r>
            <a:r>
              <a:rPr lang="uk-UA" sz="2000" dirty="0"/>
              <a:t>супроводу дорослих, а також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заходити </a:t>
            </a:r>
            <a:r>
              <a:rPr lang="uk-UA" sz="2000" dirty="0"/>
              <a:t>у ліфт з незнайомими </a:t>
            </a:r>
            <a:r>
              <a:rPr lang="uk-UA" sz="2000" dirty="0" smtClean="0"/>
              <a:t>людьми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32184"/>
            <a:ext cx="2880320" cy="385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dirty="0" smtClean="0"/>
              <a:t>Не </a:t>
            </a:r>
            <a:r>
              <a:rPr lang="uk-UA" sz="2000" dirty="0"/>
              <a:t>дозволяйте дражнити тварин. </a:t>
            </a:r>
            <a:endParaRPr lang="uk-UA" sz="2000" dirty="0" smtClean="0"/>
          </a:p>
          <a:p>
            <a:r>
              <a:rPr lang="uk-UA" sz="2000" dirty="0" smtClean="0"/>
              <a:t>Попереджуйте </a:t>
            </a:r>
            <a:r>
              <a:rPr lang="uk-UA" sz="2000" dirty="0"/>
              <a:t>зародження в дитині жорстокого відношення до "друзів наших менших". </a:t>
            </a:r>
            <a:endParaRPr lang="uk-UA" sz="2000" dirty="0" smtClean="0"/>
          </a:p>
          <a:p>
            <a:r>
              <a:rPr lang="uk-UA" sz="2000" dirty="0" smtClean="0"/>
              <a:t>Проявляйте </a:t>
            </a:r>
            <a:r>
              <a:rPr lang="uk-UA" sz="2000" dirty="0"/>
              <a:t>терпіння і навчайте дітей берегти своє життя та здоров'я!</a:t>
            </a:r>
          </a:p>
          <a:p>
            <a:endParaRPr lang="ru-RU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7053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38862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039344"/>
          </a:xfrm>
        </p:spPr>
        <p:txBody>
          <a:bodyPr/>
          <a:lstStyle/>
          <a:p>
            <a:pPr marL="0" indent="0">
              <a:buNone/>
            </a:pPr>
            <a:r>
              <a:rPr lang="uk-UA" sz="2000" b="1" dirty="0"/>
              <a:t>Безпека при використанні мобільного телефону.</a:t>
            </a:r>
          </a:p>
          <a:p>
            <a:pPr marL="0" lvl="0" indent="0">
              <a:buNone/>
            </a:pPr>
            <a:r>
              <a:rPr lang="uk-UA" sz="2000" dirty="0"/>
              <a:t>Переконайтеся в тому, що ваша дитина чітко усвідомлює пряме призначення телефону та знає основні правила безпеки й мобільного етикету при використанні мобільного телефону:</a:t>
            </a:r>
          </a:p>
          <a:p>
            <a:pPr lvl="1"/>
            <a:r>
              <a:rPr lang="uk-UA" sz="2000" dirty="0"/>
              <a:t>відключає його під час уроків,</a:t>
            </a:r>
          </a:p>
          <a:p>
            <a:pPr lvl="1"/>
            <a:r>
              <a:rPr lang="uk-UA" sz="2000" dirty="0"/>
              <a:t>не демонструє без необхідності в присутності незнайомих людей,</a:t>
            </a:r>
          </a:p>
          <a:p>
            <a:pPr lvl="1"/>
            <a:r>
              <a:rPr lang="uk-UA" sz="2000" dirty="0"/>
              <a:t>ніколи не дає телефон незнайомим людям,</a:t>
            </a:r>
          </a:p>
          <a:p>
            <a:pPr lvl="1"/>
            <a:r>
              <a:rPr lang="uk-UA" sz="2000" dirty="0"/>
              <a:t>намагається не розмовляти по ньому на вулиці пізно ввечері,</a:t>
            </a:r>
          </a:p>
          <a:p>
            <a:pPr lvl="1"/>
            <a:r>
              <a:rPr lang="uk-UA" sz="2000" dirty="0"/>
              <a:t>носить його в кишені або спеціальному чохлі, а не на шнурку на шиї або в рюкзаку, звідки телефон можуть украсти в транспорті</a:t>
            </a:r>
          </a:p>
          <a:p>
            <a:endParaRPr lang="uk-UA" sz="2000" dirty="0"/>
          </a:p>
          <a:p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4098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000" b="1" dirty="0"/>
              <a:t>Діти в Інтернеті. Прості </a:t>
            </a:r>
            <a:r>
              <a:rPr lang="uk-UA" sz="2000" b="1" dirty="0" smtClean="0"/>
              <a:t>правила. </a:t>
            </a:r>
            <a:r>
              <a:rPr lang="uk-UA" sz="2000" dirty="0"/>
              <a:t>Пам’ятайте</a:t>
            </a:r>
            <a:r>
              <a:rPr lang="uk-UA" sz="2000" dirty="0" smtClean="0"/>
              <a:t>:</a:t>
            </a:r>
            <a:endParaRPr lang="uk-UA" sz="2000" b="1" dirty="0"/>
          </a:p>
          <a:p>
            <a:pPr lvl="0"/>
            <a:r>
              <a:rPr lang="uk-UA" sz="2000" dirty="0" smtClean="0"/>
              <a:t>Довірчі </a:t>
            </a:r>
            <a:r>
              <a:rPr lang="uk-UA" sz="2000" dirty="0"/>
              <a:t>відносини з дитиною дозволять вам бути в курсі того, з якою інформацією вона зустрічається в Мережі.</a:t>
            </a:r>
          </a:p>
          <a:p>
            <a:pPr lvl="0"/>
            <a:r>
              <a:rPr lang="uk-UA" sz="2000" dirty="0"/>
              <a:t>Поясніть дітям, що в Інтернеті потрібно дотримуватися тих же правил поведінки, що й у реальному житті.</a:t>
            </a:r>
          </a:p>
          <a:p>
            <a:pPr lvl="0"/>
            <a:r>
              <a:rPr lang="uk-UA" sz="2000" dirty="0"/>
              <a:t>Навчить дітей правильно реагувати </a:t>
            </a:r>
            <a:endParaRPr lang="uk-UA" sz="2000" dirty="0" smtClean="0"/>
          </a:p>
          <a:p>
            <a:pPr marL="0" lvl="0" indent="0">
              <a:buNone/>
            </a:pPr>
            <a:r>
              <a:rPr lang="uk-UA" sz="2000" dirty="0" smtClean="0"/>
              <a:t>на </a:t>
            </a:r>
            <a:r>
              <a:rPr lang="uk-UA" sz="2000" dirty="0"/>
              <a:t>образливі слова або дії в </a:t>
            </a:r>
            <a:endParaRPr lang="uk-UA" sz="2000" dirty="0" smtClean="0"/>
          </a:p>
          <a:p>
            <a:pPr marL="0" lvl="0" indent="0">
              <a:buNone/>
            </a:pPr>
            <a:r>
              <a:rPr lang="uk-UA" sz="2000" dirty="0" smtClean="0"/>
              <a:t>Інтернеті</a:t>
            </a:r>
            <a:r>
              <a:rPr lang="uk-UA" sz="2000" dirty="0"/>
              <a:t>. Поясніть їм, що не варто </a:t>
            </a:r>
            <a:endParaRPr lang="uk-UA" sz="2000" dirty="0" smtClean="0"/>
          </a:p>
          <a:p>
            <a:pPr marL="0" lvl="0" indent="0">
              <a:buNone/>
            </a:pPr>
            <a:r>
              <a:rPr lang="uk-UA" sz="2000" dirty="0" smtClean="0"/>
              <a:t>спілкуватися </a:t>
            </a:r>
            <a:r>
              <a:rPr lang="uk-UA" sz="2000" dirty="0"/>
              <a:t>з агресивно </a:t>
            </a:r>
            <a:endParaRPr lang="uk-UA" sz="2000" dirty="0" smtClean="0"/>
          </a:p>
          <a:p>
            <a:pPr marL="0" lvl="0" indent="0">
              <a:buNone/>
            </a:pPr>
            <a:r>
              <a:rPr lang="uk-UA" sz="2000" dirty="0" smtClean="0"/>
              <a:t>налаштованими </a:t>
            </a:r>
            <a:r>
              <a:rPr lang="uk-UA" sz="2000" dirty="0"/>
              <a:t>користувачами. </a:t>
            </a:r>
            <a:endParaRPr lang="uk-UA" sz="2000" dirty="0" smtClean="0"/>
          </a:p>
          <a:p>
            <a:pPr marL="0" lvl="0" indent="0">
              <a:buNone/>
            </a:pPr>
            <a:r>
              <a:rPr lang="uk-UA" sz="2000" dirty="0" smtClean="0"/>
              <a:t>Переконайтеся</a:t>
            </a:r>
            <a:r>
              <a:rPr lang="uk-UA" sz="2000" dirty="0"/>
              <a:t>, що образи з Мережі </a:t>
            </a:r>
            <a:endParaRPr lang="uk-UA" sz="2000" dirty="0" smtClean="0"/>
          </a:p>
          <a:p>
            <a:pPr marL="0" lvl="0" indent="0">
              <a:buNone/>
            </a:pPr>
            <a:r>
              <a:rPr lang="uk-UA" sz="2000" dirty="0" smtClean="0"/>
              <a:t>не </a:t>
            </a:r>
            <a:r>
              <a:rPr lang="uk-UA" sz="2000" dirty="0"/>
              <a:t>перейшли в реальне життя дитини.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0956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2000" dirty="0"/>
              <a:t>Розповідайте дитині про небезпеки спілкування з незнайомими людьми, з якими вона може познайомитися в Інтернеті. І поясніть, чому на першу зустріч з </a:t>
            </a:r>
            <a:r>
              <a:rPr lang="uk-UA" sz="2000" dirty="0" err="1"/>
              <a:t>онлайн-знайомим</a:t>
            </a:r>
            <a:r>
              <a:rPr lang="uk-UA" sz="2000" dirty="0"/>
              <a:t> у реальному житті обов'язково потрібно брати із собою дорослих.</a:t>
            </a:r>
          </a:p>
          <a:p>
            <a:pPr lvl="0"/>
            <a:r>
              <a:rPr lang="uk-UA" sz="2000" dirty="0"/>
              <a:t>Поясніть дитині, що не можна розголошувати в Інтернеті інформацію особистого характеру: ім'я, адресу, телефон тощо.</a:t>
            </a:r>
          </a:p>
          <a:p>
            <a:pPr lvl="0"/>
            <a:r>
              <a:rPr lang="uk-UA" sz="2000" dirty="0"/>
              <a:t>Проінформуйте дитину про найпоширеніші методи шахрайства в Мережі.</a:t>
            </a:r>
          </a:p>
          <a:p>
            <a:pPr lvl="0"/>
            <a:r>
              <a:rPr lang="uk-UA" sz="2000" dirty="0"/>
              <a:t>Ніколи не відкривайте вкладення, прислані з підозрілих і невідомих вам адрес, - і навчить цьому свою дитину!</a:t>
            </a:r>
          </a:p>
          <a:p>
            <a:pPr lvl="0"/>
            <a:r>
              <a:rPr lang="uk-UA" sz="2000" dirty="0"/>
              <a:t>Установіть на комп'ютер антивірусні програми та фільтри, які допоможуть блокувати небажаний контент</a:t>
            </a:r>
          </a:p>
          <a:p>
            <a:pPr lvl="0"/>
            <a:r>
              <a:rPr lang="uk-UA" sz="2000" dirty="0"/>
              <a:t>Переконайтеся в безпеці сайту, на якому ви або ваша дитина плануєте здійснити покупку. Не залишайте у вільному доступі для дитини банківські картки та платіжні дані, за допомогою яких вона може зробити покупку самостійно.</a:t>
            </a:r>
          </a:p>
          <a:p>
            <a:r>
              <a:rPr lang="ru-RU" sz="2000" b="1" dirty="0"/>
              <a:t> </a:t>
            </a:r>
            <a:endParaRPr lang="uk-UA" sz="2000" b="1" dirty="0"/>
          </a:p>
          <a:p>
            <a:pPr marL="0" indent="0"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942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err="1" smtClean="0"/>
              <a:t>Небезпека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харчових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отруєнь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алергічних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реакцій</a:t>
            </a:r>
            <a:r>
              <a:rPr lang="ru-RU" sz="2000" b="1" dirty="0" smtClean="0"/>
              <a:t>.</a:t>
            </a:r>
          </a:p>
          <a:p>
            <a:r>
              <a:rPr lang="ru-RU" sz="2000" dirty="0" err="1" smtClean="0"/>
              <a:t>Привчайте</a:t>
            </a:r>
            <a:r>
              <a:rPr lang="ru-RU" sz="2000" dirty="0" smtClean="0"/>
              <a:t> </a:t>
            </a:r>
            <a:r>
              <a:rPr lang="ru-RU" sz="2000" dirty="0" err="1" smtClean="0"/>
              <a:t>дитину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мити</a:t>
            </a:r>
            <a:r>
              <a:rPr lang="ru-RU" sz="2000" dirty="0" smtClean="0"/>
              <a:t> руки з милом;</a:t>
            </a:r>
          </a:p>
          <a:p>
            <a:r>
              <a:rPr lang="ru-RU" sz="2000" dirty="0" err="1" smtClean="0"/>
              <a:t>Слідкуйте</a:t>
            </a:r>
            <a:r>
              <a:rPr lang="ru-RU" sz="2000" dirty="0" smtClean="0"/>
              <a:t> </a:t>
            </a:r>
            <a:r>
              <a:rPr lang="ru-RU" sz="2000" dirty="0" err="1" smtClean="0"/>
              <a:t>уважно</a:t>
            </a:r>
            <a:r>
              <a:rPr lang="ru-RU" sz="2000" dirty="0" smtClean="0"/>
              <a:t> за </a:t>
            </a:r>
            <a:r>
              <a:rPr lang="ru-RU" sz="2000" dirty="0" err="1" smtClean="0"/>
              <a:t>раціоном</a:t>
            </a:r>
            <a:r>
              <a:rPr lang="ru-RU" sz="2000" dirty="0" smtClean="0"/>
              <a:t> </a:t>
            </a:r>
            <a:r>
              <a:rPr lang="ru-RU" sz="2000" dirty="0" err="1" smtClean="0"/>
              <a:t>дитини</a:t>
            </a:r>
            <a:r>
              <a:rPr lang="ru-RU" sz="2000" dirty="0" smtClean="0"/>
              <a:t>;</a:t>
            </a:r>
          </a:p>
          <a:p>
            <a:r>
              <a:rPr lang="ru-RU" sz="2000" dirty="0" err="1" smtClean="0"/>
              <a:t>Звертайте</a:t>
            </a:r>
            <a:r>
              <a:rPr lang="ru-RU" sz="2000" dirty="0" smtClean="0"/>
              <a:t> </a:t>
            </a:r>
            <a:r>
              <a:rPr lang="ru-RU" sz="2000" dirty="0" err="1" smtClean="0"/>
              <a:t>увагу</a:t>
            </a:r>
            <a:r>
              <a:rPr lang="ru-RU" sz="2000" dirty="0" smtClean="0"/>
              <a:t> на </a:t>
            </a:r>
            <a:r>
              <a:rPr lang="ru-RU" sz="2000" dirty="0" err="1" smtClean="0"/>
              <a:t>термін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реалізації</a:t>
            </a:r>
            <a:r>
              <a:rPr lang="ru-RU" sz="2000" dirty="0" smtClean="0"/>
              <a:t> продукту , </a:t>
            </a:r>
          </a:p>
          <a:p>
            <a:r>
              <a:rPr lang="uk-UA" sz="2000" dirty="0" smtClean="0"/>
              <a:t>Також </a:t>
            </a:r>
            <a:r>
              <a:rPr lang="uk-UA" sz="2000" dirty="0"/>
              <a:t>завжди перевіряйте продукти харчування, які зберігаються на кухні на наявність цвілі. </a:t>
            </a:r>
            <a:endParaRPr lang="uk-UA" sz="2000" dirty="0" smtClean="0"/>
          </a:p>
          <a:p>
            <a:r>
              <a:rPr lang="uk-UA" sz="2000" dirty="0" smtClean="0"/>
              <a:t>У </a:t>
            </a:r>
            <a:r>
              <a:rPr lang="uk-UA" sz="2000" dirty="0"/>
              <a:t>разі виявлення </a:t>
            </a:r>
            <a:r>
              <a:rPr lang="uk-UA" sz="2000" dirty="0" smtClean="0"/>
              <a:t>запліснявілих</a:t>
            </a:r>
          </a:p>
          <a:p>
            <a:pPr marL="0" indent="0">
              <a:buNone/>
            </a:pPr>
            <a:r>
              <a:rPr lang="uk-UA" sz="2000" dirty="0" smtClean="0"/>
              <a:t> </a:t>
            </a:r>
            <a:r>
              <a:rPr lang="uk-UA" sz="2000" dirty="0"/>
              <a:t>продуктів, їх варто негайно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викинути</a:t>
            </a:r>
            <a:r>
              <a:rPr lang="uk-UA" sz="2000" dirty="0"/>
              <a:t>. </a:t>
            </a:r>
            <a:endParaRPr lang="uk-UA" sz="2000" dirty="0" smtClean="0"/>
          </a:p>
          <a:p>
            <a:r>
              <a:rPr lang="ru-RU" sz="2000" dirty="0"/>
              <a:t>З метою </a:t>
            </a:r>
            <a:r>
              <a:rPr lang="ru-RU" sz="2000" dirty="0" err="1"/>
              <a:t>профілактики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алергії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</a:t>
            </a:r>
            <a:r>
              <a:rPr lang="ru-RU" sz="2000" dirty="0"/>
              <a:t>у </a:t>
            </a:r>
            <a:r>
              <a:rPr lang="ru-RU" sz="2000" dirty="0" err="1"/>
              <a:t>дітей</a:t>
            </a:r>
            <a:r>
              <a:rPr lang="ru-RU" sz="2000" dirty="0"/>
              <a:t> на </a:t>
            </a:r>
            <a:r>
              <a:rPr lang="ru-RU" sz="2000" dirty="0" err="1"/>
              <a:t>домашній</a:t>
            </a:r>
            <a:r>
              <a:rPr lang="ru-RU" sz="2000" dirty="0"/>
              <a:t> пил,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необхідно</a:t>
            </a:r>
            <a:r>
              <a:rPr lang="ru-RU" sz="2000" dirty="0" smtClean="0"/>
              <a:t> </a:t>
            </a:r>
            <a:r>
              <a:rPr lang="ru-RU" sz="2000" dirty="0" err="1"/>
              <a:t>звести</a:t>
            </a:r>
            <a:r>
              <a:rPr lang="ru-RU" sz="2000" dirty="0"/>
              <a:t> до </a:t>
            </a:r>
            <a:r>
              <a:rPr lang="ru-RU" sz="2000" dirty="0" err="1"/>
              <a:t>мінімуму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число </a:t>
            </a:r>
            <a:r>
              <a:rPr lang="ru-RU" sz="2000" dirty="0" err="1"/>
              <a:t>накопичувачів</a:t>
            </a:r>
            <a:r>
              <a:rPr lang="ru-RU" sz="2000" dirty="0"/>
              <a:t> пилу в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дитячій</a:t>
            </a:r>
            <a:r>
              <a:rPr lang="ru-RU" sz="2000" dirty="0" smtClean="0"/>
              <a:t> </a:t>
            </a:r>
            <a:r>
              <a:rPr lang="ru-RU" sz="2000" dirty="0" err="1"/>
              <a:t>кімнаті</a:t>
            </a:r>
            <a:r>
              <a:rPr lang="ru-RU" sz="2000" dirty="0"/>
              <a:t> і в </a:t>
            </a:r>
            <a:r>
              <a:rPr lang="ru-RU" sz="2000" dirty="0" err="1"/>
              <a:t>будинку</a:t>
            </a:r>
            <a:r>
              <a:rPr lang="ru-RU" sz="2000" dirty="0"/>
              <a:t>. </a:t>
            </a:r>
            <a:endParaRPr lang="ru-RU" sz="2000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02804"/>
            <a:ext cx="4114428" cy="34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uk-U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uk-UA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dirty="0" smtClean="0"/>
              <a:t>Але, скільки б ми не навчали дитину, вона завжди буде брати приклад з дорослих. А це означає, що нам </a:t>
            </a:r>
            <a:r>
              <a:rPr lang="uk-UA" sz="2000" dirty="0"/>
              <a:t>самим потрібно бути гранично обережними і уважними, знаючи, що </a:t>
            </a:r>
            <a:r>
              <a:rPr lang="uk-UA" sz="2000" dirty="0" smtClean="0"/>
              <a:t>нашу дію </a:t>
            </a:r>
            <a:r>
              <a:rPr lang="uk-UA" sz="2000" dirty="0"/>
              <a:t>дитина може відтворити з точністю до найдрібніших деталей. Тому, скільки б разів ви не повторювали дитині, що перш ніж відкрити двері, потрібно дізнатися, хто за нею, </a:t>
            </a:r>
            <a:r>
              <a:rPr lang="uk-UA" sz="2000" dirty="0" smtClean="0"/>
              <a:t>вона </a:t>
            </a:r>
            <a:r>
              <a:rPr lang="uk-UA" sz="2000" dirty="0"/>
              <a:t>ніколи не виконає, якщо ви самі не будете чітко це виконувати. </a:t>
            </a:r>
            <a:endParaRPr lang="uk-UA" sz="2000" dirty="0" smtClean="0"/>
          </a:p>
          <a:p>
            <a:r>
              <a:rPr lang="uk-UA" sz="2000" dirty="0" smtClean="0"/>
              <a:t>Основне правило: </a:t>
            </a:r>
            <a:r>
              <a:rPr lang="uk-UA" sz="2000" dirty="0"/>
              <a:t>якщо </a:t>
            </a:r>
            <a:r>
              <a:rPr lang="uk-UA" sz="2000" dirty="0" smtClean="0"/>
              <a:t>хочете</a:t>
            </a:r>
          </a:p>
          <a:p>
            <a:pPr marL="0" indent="0">
              <a:buNone/>
            </a:pPr>
            <a:r>
              <a:rPr lang="uk-UA" sz="2000" dirty="0" smtClean="0"/>
              <a:t>навчити </a:t>
            </a:r>
            <a:r>
              <a:rPr lang="uk-UA" sz="2000" dirty="0"/>
              <a:t>дитину правилам </a:t>
            </a:r>
            <a:r>
              <a:rPr lang="uk-UA" sz="2000" dirty="0" smtClean="0"/>
              <a:t>безпеки</a:t>
            </a:r>
            <a:r>
              <a:rPr lang="uk-UA" sz="2000" dirty="0"/>
              <a:t>,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перш </a:t>
            </a:r>
            <a:r>
              <a:rPr lang="uk-UA" sz="2000" dirty="0"/>
              <a:t>за все </a:t>
            </a:r>
            <a:r>
              <a:rPr lang="uk-UA" sz="2000" dirty="0" smtClean="0"/>
              <a:t>самі   </a:t>
            </a:r>
            <a:r>
              <a:rPr lang="uk-UA" sz="2000" dirty="0"/>
              <a:t>виконуйте їх.</a:t>
            </a:r>
            <a:endParaRPr lang="ru-RU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64835"/>
            <a:ext cx="32480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Дякуємо за увагу!</a:t>
            </a:r>
          </a:p>
          <a:p>
            <a:pPr marL="0" indent="0" algn="ctr">
              <a:buNone/>
            </a:pPr>
            <a:endParaRPr lang="uk-U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Нехай Ваші діти будуть завжди </a:t>
            </a: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здоровими </a:t>
            </a: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</a:t>
            </a: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щасливими!</a:t>
            </a:r>
            <a:endParaRPr lang="uk-U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066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uk-UA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504"/>
          </a:xfrm>
        </p:spPr>
        <p:txBody>
          <a:bodyPr/>
          <a:lstStyle/>
          <a:p>
            <a:r>
              <a:rPr lang="uk-UA" sz="2400" dirty="0" smtClean="0"/>
              <a:t>Нещасні випадки вдома й на вулиці — одна з головних причин смертності дітей. Умови, безпечні для дорослого, виявляються пасткою для недосвідченого малюка. Ми навіть не підозрюємо, наскільки різним є сприйняття дорослого й дитини, як ми по-різному бачимо, відчуваємо, переживаємо.</a:t>
            </a:r>
            <a:endParaRPr lang="ru-RU" sz="2400" dirty="0" smtClean="0"/>
          </a:p>
        </p:txBody>
      </p:sp>
      <p:pic>
        <p:nvPicPr>
          <p:cNvPr id="15364" name="Рисунок 17" descr="безопасность детей на дорог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3357563"/>
            <a:ext cx="23177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7" descr="http://www.krokha.ru/thumb/466x1000_0/sites/default/files/articles/2007march/dv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500438"/>
            <a:ext cx="4438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 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19272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000" smtClean="0"/>
              <a:t>Безпека дитини дошкільного віку, його здоров’я – найважливіше для батьків. Тому залишаючи дитину одну вдома, ви можете закрити вхідні двері тільки тоді, коли будете на 200% переконані, що дитині нічого не загрожує</a:t>
            </a:r>
            <a:r>
              <a:rPr lang="ru-RU" sz="200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281661" cy="320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8229600" cy="654050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indent="0"/>
            <a:r>
              <a:rPr lang="uk-UA" sz="4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sz="42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27368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000" dirty="0" smtClean="0"/>
              <a:t>Безпека дитини вдома - це цілий комплекс заходів, який включає в себе безпеку окремих складових вашого дому (кухні, ванної кімнати, спальні, зали, коридору тощо). Тому вам, БАТЬКИ, потрібно: </a:t>
            </a:r>
          </a:p>
          <a:p>
            <a:r>
              <a:rPr lang="uk-UA" sz="2000" dirty="0" smtClean="0"/>
              <a:t>Вікна в залі, спальні і вихід на балкон закривати наглухо, за винятком кватирок. </a:t>
            </a:r>
          </a:p>
          <a:p>
            <a:r>
              <a:rPr lang="uk-UA" sz="2000" dirty="0" smtClean="0"/>
              <a:t>Не залишати дітей на балконі, </a:t>
            </a:r>
          </a:p>
          <a:p>
            <a:r>
              <a:rPr lang="uk-UA" sz="2000" dirty="0" smtClean="0"/>
              <a:t>Не дозволяти дітям проводити там рухливі ігри;</a:t>
            </a:r>
            <a:endParaRPr lang="ru-RU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832"/>
            <a:ext cx="3243461" cy="243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9424"/>
          </a:xfrm>
        </p:spPr>
        <p:txBody>
          <a:bodyPr/>
          <a:lstStyle/>
          <a:p>
            <a:r>
              <a:rPr lang="uk-UA" sz="1800" dirty="0" smtClean="0"/>
              <a:t>Вчити дитину безпечним іграм. </a:t>
            </a:r>
          </a:p>
          <a:p>
            <a:r>
              <a:rPr lang="uk-UA" sz="1800" dirty="0" smtClean="0"/>
              <a:t>Не дозволяти проводити ігри, пов'язані із схованками в шафах та інших предметах, що закриваються, за занавісками та з пересуванням в темряві. </a:t>
            </a:r>
          </a:p>
          <a:p>
            <a:r>
              <a:rPr lang="uk-UA" sz="1800" dirty="0" smtClean="0"/>
              <a:t>Якщо дитина має окрему кімнату, то всі її речі повинні знаходитись на висоті піднятої руки, щоб виключити потребу діставати щось з стільця чи табуретки, так як це може призвести до травми. Над ліжком не повинні висіти ніякі предмети</a:t>
            </a:r>
            <a:r>
              <a:rPr lang="uk-UA" sz="2000" dirty="0" smtClean="0"/>
              <a:t>.</a:t>
            </a:r>
            <a:endParaRPr lang="ru-RU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09299"/>
            <a:ext cx="3023043" cy="302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000" smtClean="0"/>
              <a:t>Розетки повинні бути розташовані високо, щоб дитина до них не дістала. В крайньому випадку, закривайте їх заглушками.</a:t>
            </a:r>
            <a:endParaRPr lang="ru-RU" sz="200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2482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000" b="1" dirty="0" smtClean="0"/>
              <a:t>Безпека на кухні. </a:t>
            </a:r>
            <a:r>
              <a:rPr lang="uk-UA" sz="2000" dirty="0" smtClean="0"/>
              <a:t>Кухня </a:t>
            </a:r>
          </a:p>
          <a:p>
            <a:pPr>
              <a:buFont typeface="Wingdings 2" pitchFamily="18" charset="2"/>
              <a:buNone/>
            </a:pPr>
            <a:r>
              <a:rPr lang="uk-UA" sz="2000" dirty="0" smtClean="0"/>
              <a:t>представляє для дитини </a:t>
            </a:r>
          </a:p>
          <a:p>
            <a:pPr>
              <a:buFont typeface="Wingdings 2" pitchFamily="18" charset="2"/>
              <a:buNone/>
            </a:pPr>
            <a:r>
              <a:rPr lang="uk-UA" sz="2000" dirty="0" smtClean="0"/>
              <a:t>найбільшу небезпеку, </a:t>
            </a:r>
          </a:p>
          <a:p>
            <a:pPr>
              <a:buFont typeface="Wingdings 2" pitchFamily="18" charset="2"/>
              <a:buNone/>
            </a:pPr>
            <a:r>
              <a:rPr lang="uk-UA" sz="2000" dirty="0" smtClean="0"/>
              <a:t>так як саме тут знаходяться</a:t>
            </a:r>
          </a:p>
          <a:p>
            <a:pPr>
              <a:buFont typeface="Wingdings 2" pitchFamily="18" charset="2"/>
              <a:buNone/>
            </a:pPr>
            <a:r>
              <a:rPr lang="uk-UA" sz="2000" dirty="0" smtClean="0"/>
              <a:t> газова плита, </a:t>
            </a:r>
          </a:p>
          <a:p>
            <a:pPr>
              <a:buFont typeface="Wingdings 2" pitchFamily="18" charset="2"/>
              <a:buNone/>
            </a:pPr>
            <a:r>
              <a:rPr lang="uk-UA" sz="2000" dirty="0" smtClean="0"/>
              <a:t>водонагрівальна техніка, </a:t>
            </a:r>
          </a:p>
          <a:p>
            <a:pPr>
              <a:buFont typeface="Wingdings 2" pitchFamily="18" charset="2"/>
              <a:buNone/>
            </a:pPr>
            <a:r>
              <a:rPr lang="uk-UA" sz="2000" dirty="0" smtClean="0"/>
              <a:t>мікрохвильові печі, </a:t>
            </a:r>
          </a:p>
          <a:p>
            <a:pPr>
              <a:buFont typeface="Wingdings 2" pitchFamily="18" charset="2"/>
              <a:buNone/>
            </a:pPr>
            <a:r>
              <a:rPr lang="uk-UA" sz="2000" dirty="0" err="1" smtClean="0"/>
              <a:t>електрочайники</a:t>
            </a:r>
            <a:r>
              <a:rPr lang="uk-UA" sz="2000" dirty="0" smtClean="0"/>
              <a:t>, </a:t>
            </a:r>
          </a:p>
          <a:p>
            <a:pPr>
              <a:buFont typeface="Wingdings 2" pitchFamily="18" charset="2"/>
              <a:buNone/>
            </a:pPr>
            <a:r>
              <a:rPr lang="uk-UA" sz="2000" dirty="0" smtClean="0"/>
              <a:t>кухонні комбайни, </a:t>
            </a:r>
          </a:p>
          <a:p>
            <a:pPr>
              <a:buFont typeface="Wingdings 2" pitchFamily="18" charset="2"/>
              <a:buNone/>
            </a:pPr>
            <a:r>
              <a:rPr lang="uk-UA" sz="2000" dirty="0" smtClean="0"/>
              <a:t>а також засоби для миття</a:t>
            </a:r>
          </a:p>
          <a:p>
            <a:pPr>
              <a:buFont typeface="Wingdings 2" pitchFamily="18" charset="2"/>
              <a:buNone/>
            </a:pPr>
            <a:r>
              <a:rPr lang="uk-UA" sz="2000" dirty="0" smtClean="0"/>
              <a:t> посуду і ін.</a:t>
            </a:r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2952328" cy="44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indent="0"/>
            <a:r>
              <a:rPr lang="uk-UA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Абетка безпеки</a:t>
            </a: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000" b="1" dirty="0" smtClean="0"/>
              <a:t>Тому, БАТЬКИ, ви повинні:  </a:t>
            </a:r>
          </a:p>
          <a:p>
            <a:pPr>
              <a:buFont typeface="Wingdings 2" pitchFamily="18" charset="2"/>
              <a:buNone/>
            </a:pPr>
            <a:endParaRPr lang="uk-UA" sz="2000" dirty="0" smtClean="0"/>
          </a:p>
          <a:p>
            <a:r>
              <a:rPr lang="uk-UA" sz="2000" dirty="0" smtClean="0"/>
              <a:t>Всі спеції, як сипучі так і рідкі, зберігати в недоступному для дитини місці.  </a:t>
            </a:r>
          </a:p>
          <a:p>
            <a:r>
              <a:rPr lang="uk-UA" sz="2000" dirty="0" smtClean="0"/>
              <a:t>Обідній стіл та стілець підібрати у відповідності з ростом дитини, над яким не повинні висіти полиці або окремі предмети кухонного обладнання. </a:t>
            </a:r>
          </a:p>
          <a:p>
            <a:r>
              <a:rPr lang="uk-UA" sz="2000" dirty="0" smtClean="0"/>
              <a:t> Краї тарілок, чашок та склянок не повинні мати тріщин та щербинок. </a:t>
            </a:r>
          </a:p>
          <a:p>
            <a:r>
              <a:rPr lang="uk-UA" sz="2000" dirty="0" smtClean="0"/>
              <a:t> В присутності дитини бажано користуватися </a:t>
            </a:r>
            <a:r>
              <a:rPr lang="uk-UA" sz="2000" dirty="0" err="1" smtClean="0"/>
              <a:t>камфорками</a:t>
            </a:r>
            <a:r>
              <a:rPr lang="uk-UA" sz="2000" dirty="0" smtClean="0"/>
              <a:t>  плити другого ряду. </a:t>
            </a:r>
          </a:p>
          <a:p>
            <a:r>
              <a:rPr lang="uk-UA" sz="2000" dirty="0" smtClean="0"/>
              <a:t> Якщо дитина не дістає до крана з водою, то вона може користуватись змоченим рушником.</a:t>
            </a:r>
            <a:endParaRPr lang="ru-RU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700</TotalTime>
  <Words>1561</Words>
  <Application>Microsoft Office PowerPoint</Application>
  <PresentationFormat>Экран (4:3)</PresentationFormat>
  <Paragraphs>158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Литейная</vt:lpstr>
      <vt:lpstr>Безпека життєдіяльності дитини</vt:lpstr>
      <vt:lpstr>Презентация PowerPoint</vt:lpstr>
      <vt:lpstr>Презентация PowerPoint</vt:lpstr>
      <vt:lpstr>Абетка безпеки </vt:lpstr>
      <vt:lpstr>Абетка безпеки</vt:lpstr>
      <vt:lpstr>Абетка безпеки</vt:lpstr>
      <vt:lpstr>Абетка безпеки</vt:lpstr>
      <vt:lpstr>Абетка безпеки</vt:lpstr>
      <vt:lpstr>Абетка безпеки</vt:lpstr>
      <vt:lpstr>Абетка безпеки</vt:lpstr>
      <vt:lpstr>Абетка безпеки</vt:lpstr>
      <vt:lpstr>Абетка безпеки</vt:lpstr>
      <vt:lpstr>Абетка безпеки</vt:lpstr>
      <vt:lpstr>Абетка безпеки</vt:lpstr>
      <vt:lpstr>Абетка безпеки</vt:lpstr>
      <vt:lpstr>Абетка безпеки</vt:lpstr>
      <vt:lpstr>Абетка безпеки</vt:lpstr>
      <vt:lpstr>Абетка безпеки</vt:lpstr>
      <vt:lpstr>Абетка безпеки</vt:lpstr>
      <vt:lpstr>Абетка безпеки</vt:lpstr>
      <vt:lpstr>Абетка безпеки</vt:lpstr>
      <vt:lpstr>Абетка безпеки</vt:lpstr>
      <vt:lpstr>Абетка безпеки</vt:lpstr>
      <vt:lpstr>Абетка безпеки</vt:lpstr>
      <vt:lpstr>Абетка безпеки</vt:lpstr>
      <vt:lpstr>Абетка безпеки</vt:lpstr>
      <vt:lpstr>Абетка безпеки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Безпека життєдіяльності дитини</dc:title>
  <dc:creator>немамам</dc:creator>
  <cp:lastModifiedBy>Гость</cp:lastModifiedBy>
  <cp:revision>17</cp:revision>
  <dcterms:created xsi:type="dcterms:W3CDTF">2013-12-01T14:16:37Z</dcterms:created>
  <dcterms:modified xsi:type="dcterms:W3CDTF">2013-12-03T12:56:51Z</dcterms:modified>
</cp:coreProperties>
</file>